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0" r:id="rId2"/>
    <p:sldId id="350" r:id="rId3"/>
    <p:sldId id="351" r:id="rId4"/>
    <p:sldId id="352" r:id="rId5"/>
    <p:sldId id="353"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Lst>
  <p:sldSz cx="12192000" cy="6858000"/>
  <p:notesSz cx="6875463" cy="93154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F23127-7DC7-4C08-AE7F-EE26DBA8CAE3}" v="161" dt="2025-09-07T04:10:00.12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66851" autoAdjust="0"/>
  </p:normalViewPr>
  <p:slideViewPr>
    <p:cSldViewPr snapToGrid="0">
      <p:cViewPr varScale="1">
        <p:scale>
          <a:sx n="62" d="100"/>
          <a:sy n="62" d="100"/>
        </p:scale>
        <p:origin x="414" y="2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i-ichi Tanabe-Tanabu" userId="860c39412e7e6fbb" providerId="LiveId" clId="{9BF23127-7DC7-4C08-AE7F-EE26DBA8CAE3}"/>
    <pc:docChg chg="undo custSel modSld modMainMaster modNotesMaster">
      <pc:chgData name="Sei-ichi Tanabe-Tanabu" userId="860c39412e7e6fbb" providerId="LiveId" clId="{9BF23127-7DC7-4C08-AE7F-EE26DBA8CAE3}" dt="2025-09-07T04:10:01.229" v="670" actId="20577"/>
      <pc:docMkLst>
        <pc:docMk/>
      </pc:docMkLst>
      <pc:sldChg chg="modTransition modNotesTx">
        <pc:chgData name="Sei-ichi Tanabe-Tanabu" userId="860c39412e7e6fbb" providerId="LiveId" clId="{9BF23127-7DC7-4C08-AE7F-EE26DBA8CAE3}" dt="2025-09-07T04:10:01.229" v="670" actId="20577"/>
        <pc:sldMkLst>
          <pc:docMk/>
          <pc:sldMk cId="2475805559" sldId="300"/>
        </pc:sldMkLst>
      </pc:sldChg>
      <pc:sldChg chg="modTransition modNotesTx">
        <pc:chgData name="Sei-ichi Tanabe-Tanabu" userId="860c39412e7e6fbb" providerId="LiveId" clId="{9BF23127-7DC7-4C08-AE7F-EE26DBA8CAE3}" dt="2025-09-07T01:13:31.113" v="260" actId="20577"/>
        <pc:sldMkLst>
          <pc:docMk/>
          <pc:sldMk cId="3834210874" sldId="350"/>
        </pc:sldMkLst>
      </pc:sldChg>
      <pc:sldChg chg="modTransition modNotesTx">
        <pc:chgData name="Sei-ichi Tanabe-Tanabu" userId="860c39412e7e6fbb" providerId="LiveId" clId="{9BF23127-7DC7-4C08-AE7F-EE26DBA8CAE3}" dt="2025-09-07T00:23:09.625" v="227" actId="20577"/>
        <pc:sldMkLst>
          <pc:docMk/>
          <pc:sldMk cId="2892562683" sldId="351"/>
        </pc:sldMkLst>
      </pc:sldChg>
      <pc:sldChg chg="modTransition modNotesTx">
        <pc:chgData name="Sei-ichi Tanabe-Tanabu" userId="860c39412e7e6fbb" providerId="LiveId" clId="{9BF23127-7DC7-4C08-AE7F-EE26DBA8CAE3}" dt="2025-09-07T01:14:24.399" v="298" actId="20577"/>
        <pc:sldMkLst>
          <pc:docMk/>
          <pc:sldMk cId="662292138" sldId="352"/>
        </pc:sldMkLst>
      </pc:sldChg>
      <pc:sldChg chg="modSp mod modTransition modNotesTx">
        <pc:chgData name="Sei-ichi Tanabe-Tanabu" userId="860c39412e7e6fbb" providerId="LiveId" clId="{9BF23127-7DC7-4C08-AE7F-EE26DBA8CAE3}" dt="2025-09-07T00:25:08.393" v="259" actId="20577"/>
        <pc:sldMkLst>
          <pc:docMk/>
          <pc:sldMk cId="4047461292" sldId="353"/>
        </pc:sldMkLst>
        <pc:spChg chg="mod">
          <ac:chgData name="Sei-ichi Tanabe-Tanabu" userId="860c39412e7e6fbb" providerId="LiveId" clId="{9BF23127-7DC7-4C08-AE7F-EE26DBA8CAE3}" dt="2025-09-07T00:23:46.896" v="230" actId="207"/>
          <ac:spMkLst>
            <pc:docMk/>
            <pc:sldMk cId="4047461292" sldId="353"/>
            <ac:spMk id="3" creationId="{5D552B83-3EA5-7426-18A8-7B61DBAA50E2}"/>
          </ac:spMkLst>
        </pc:spChg>
      </pc:sldChg>
      <pc:sldChg chg="modTransition">
        <pc:chgData name="Sei-ichi Tanabe-Tanabu" userId="860c39412e7e6fbb" providerId="LiveId" clId="{9BF23127-7DC7-4C08-AE7F-EE26DBA8CAE3}" dt="2025-09-06T22:09:07.981" v="36"/>
        <pc:sldMkLst>
          <pc:docMk/>
          <pc:sldMk cId="2328731987" sldId="354"/>
        </pc:sldMkLst>
      </pc:sldChg>
      <pc:sldChg chg="modSp mod modTransition">
        <pc:chgData name="Sei-ichi Tanabe-Tanabu" userId="860c39412e7e6fbb" providerId="LiveId" clId="{9BF23127-7DC7-4C08-AE7F-EE26DBA8CAE3}" dt="2025-09-06T23:35:53.398" v="37" actId="20577"/>
        <pc:sldMkLst>
          <pc:docMk/>
          <pc:sldMk cId="361930839" sldId="355"/>
        </pc:sldMkLst>
        <pc:spChg chg="mod">
          <ac:chgData name="Sei-ichi Tanabe-Tanabu" userId="860c39412e7e6fbb" providerId="LiveId" clId="{9BF23127-7DC7-4C08-AE7F-EE26DBA8CAE3}" dt="2025-09-06T23:35:53.398" v="37" actId="20577"/>
          <ac:spMkLst>
            <pc:docMk/>
            <pc:sldMk cId="361930839" sldId="355"/>
            <ac:spMk id="3" creationId="{C39E393C-D7DE-65C3-3312-6B8DA608B4D7}"/>
          </ac:spMkLst>
        </pc:spChg>
      </pc:sldChg>
      <pc:sldChg chg="modTransition">
        <pc:chgData name="Sei-ichi Tanabe-Tanabu" userId="860c39412e7e6fbb" providerId="LiveId" clId="{9BF23127-7DC7-4C08-AE7F-EE26DBA8CAE3}" dt="2025-09-06T22:09:07.981" v="36"/>
        <pc:sldMkLst>
          <pc:docMk/>
          <pc:sldMk cId="4107431030" sldId="356"/>
        </pc:sldMkLst>
      </pc:sldChg>
      <pc:sldChg chg="modTransition">
        <pc:chgData name="Sei-ichi Tanabe-Tanabu" userId="860c39412e7e6fbb" providerId="LiveId" clId="{9BF23127-7DC7-4C08-AE7F-EE26DBA8CAE3}" dt="2025-09-06T22:09:07.981" v="36"/>
        <pc:sldMkLst>
          <pc:docMk/>
          <pc:sldMk cId="1677079325" sldId="357"/>
        </pc:sldMkLst>
      </pc:sldChg>
      <pc:sldChg chg="modTransition">
        <pc:chgData name="Sei-ichi Tanabe-Tanabu" userId="860c39412e7e6fbb" providerId="LiveId" clId="{9BF23127-7DC7-4C08-AE7F-EE26DBA8CAE3}" dt="2025-09-06T22:09:07.981" v="36"/>
        <pc:sldMkLst>
          <pc:docMk/>
          <pc:sldMk cId="4271018876" sldId="358"/>
        </pc:sldMkLst>
      </pc:sldChg>
      <pc:sldChg chg="modSp mod modTransition">
        <pc:chgData name="Sei-ichi Tanabe-Tanabu" userId="860c39412e7e6fbb" providerId="LiveId" clId="{9BF23127-7DC7-4C08-AE7F-EE26DBA8CAE3}" dt="2025-09-07T01:22:37.189" v="344" actId="207"/>
        <pc:sldMkLst>
          <pc:docMk/>
          <pc:sldMk cId="3134246724" sldId="359"/>
        </pc:sldMkLst>
        <pc:spChg chg="mod">
          <ac:chgData name="Sei-ichi Tanabe-Tanabu" userId="860c39412e7e6fbb" providerId="LiveId" clId="{9BF23127-7DC7-4C08-AE7F-EE26DBA8CAE3}" dt="2025-09-07T01:22:37.189" v="344" actId="207"/>
          <ac:spMkLst>
            <pc:docMk/>
            <pc:sldMk cId="3134246724" sldId="359"/>
            <ac:spMk id="2" creationId="{AD209305-7AB8-9157-6270-31EB47BF77E7}"/>
          </ac:spMkLst>
        </pc:spChg>
      </pc:sldChg>
      <pc:sldChg chg="modSp mod modTransition modNotesTx">
        <pc:chgData name="Sei-ichi Tanabe-Tanabu" userId="860c39412e7e6fbb" providerId="LiveId" clId="{9BF23127-7DC7-4C08-AE7F-EE26DBA8CAE3}" dt="2025-09-07T04:01:31.025" v="568" actId="20577"/>
        <pc:sldMkLst>
          <pc:docMk/>
          <pc:sldMk cId="3093111275" sldId="360"/>
        </pc:sldMkLst>
        <pc:spChg chg="mod">
          <ac:chgData name="Sei-ichi Tanabe-Tanabu" userId="860c39412e7e6fbb" providerId="LiveId" clId="{9BF23127-7DC7-4C08-AE7F-EE26DBA8CAE3}" dt="2025-09-07T04:01:31.025" v="568" actId="20577"/>
          <ac:spMkLst>
            <pc:docMk/>
            <pc:sldMk cId="3093111275" sldId="360"/>
            <ac:spMk id="8" creationId="{6495DF8C-3BC4-3834-684D-57ADB507F2C0}"/>
          </ac:spMkLst>
        </pc:spChg>
      </pc:sldChg>
      <pc:sldChg chg="modTransition">
        <pc:chgData name="Sei-ichi Tanabe-Tanabu" userId="860c39412e7e6fbb" providerId="LiveId" clId="{9BF23127-7DC7-4C08-AE7F-EE26DBA8CAE3}" dt="2025-09-06T22:09:07.981" v="36"/>
        <pc:sldMkLst>
          <pc:docMk/>
          <pc:sldMk cId="1139809033" sldId="361"/>
        </pc:sldMkLst>
      </pc:sldChg>
      <pc:sldChg chg="addSp delSp modSp mod modTransition modNotesTx">
        <pc:chgData name="Sei-ichi Tanabe-Tanabu" userId="860c39412e7e6fbb" providerId="LiveId" clId="{9BF23127-7DC7-4C08-AE7F-EE26DBA8CAE3}" dt="2025-09-07T04:06:10.446" v="649"/>
        <pc:sldMkLst>
          <pc:docMk/>
          <pc:sldMk cId="3770374882" sldId="362"/>
        </pc:sldMkLst>
        <pc:spChg chg="add del mod">
          <ac:chgData name="Sei-ichi Tanabe-Tanabu" userId="860c39412e7e6fbb" providerId="LiveId" clId="{9BF23127-7DC7-4C08-AE7F-EE26DBA8CAE3}" dt="2025-09-07T04:03:25.233" v="586" actId="22"/>
          <ac:spMkLst>
            <pc:docMk/>
            <pc:sldMk cId="3770374882" sldId="362"/>
            <ac:spMk id="5" creationId="{88ACD01C-E4FF-03E7-B9F9-8016AA09489E}"/>
          </ac:spMkLst>
        </pc:spChg>
        <pc:spChg chg="add mod">
          <ac:chgData name="Sei-ichi Tanabe-Tanabu" userId="860c39412e7e6fbb" providerId="LiveId" clId="{9BF23127-7DC7-4C08-AE7F-EE26DBA8CAE3}" dt="2025-09-07T04:03:54.522" v="592" actId="2710"/>
          <ac:spMkLst>
            <pc:docMk/>
            <pc:sldMk cId="3770374882" sldId="362"/>
            <ac:spMk id="10" creationId="{C59087C6-307C-F42A-FAD0-01A379EA9D8B}"/>
          </ac:spMkLst>
        </pc:spChg>
        <pc:spChg chg="mod">
          <ac:chgData name="Sei-ichi Tanabe-Tanabu" userId="860c39412e7e6fbb" providerId="LiveId" clId="{9BF23127-7DC7-4C08-AE7F-EE26DBA8CAE3}" dt="2025-09-07T04:06:10.446" v="649"/>
          <ac:spMkLst>
            <pc:docMk/>
            <pc:sldMk cId="3770374882" sldId="362"/>
            <ac:spMk id="17" creationId="{D2185004-9AF2-9B8C-1691-FB671D5163D7}"/>
          </ac:spMkLst>
        </pc:spChg>
        <pc:graphicFrameChg chg="mod">
          <ac:chgData name="Sei-ichi Tanabe-Tanabu" userId="860c39412e7e6fbb" providerId="LiveId" clId="{9BF23127-7DC7-4C08-AE7F-EE26DBA8CAE3}" dt="2025-09-07T04:04:45.958" v="620"/>
          <ac:graphicFrameMkLst>
            <pc:docMk/>
            <pc:sldMk cId="3770374882" sldId="362"/>
            <ac:graphicFrameMk id="2" creationId="{991A6E03-596B-6F38-6860-9703B8621079}"/>
          </ac:graphicFrameMkLst>
        </pc:graphicFrameChg>
      </pc:sldChg>
      <pc:sldChg chg="modTransition modNotesTx">
        <pc:chgData name="Sei-ichi Tanabe-Tanabu" userId="860c39412e7e6fbb" providerId="LiveId" clId="{9BF23127-7DC7-4C08-AE7F-EE26DBA8CAE3}" dt="2025-09-07T03:50:25.960" v="518" actId="20577"/>
        <pc:sldMkLst>
          <pc:docMk/>
          <pc:sldMk cId="80236721" sldId="363"/>
        </pc:sldMkLst>
      </pc:sldChg>
      <pc:sldChg chg="modTransition">
        <pc:chgData name="Sei-ichi Tanabe-Tanabu" userId="860c39412e7e6fbb" providerId="LiveId" clId="{9BF23127-7DC7-4C08-AE7F-EE26DBA8CAE3}" dt="2025-09-06T22:09:07.981" v="36"/>
        <pc:sldMkLst>
          <pc:docMk/>
          <pc:sldMk cId="3473571590" sldId="364"/>
        </pc:sldMkLst>
      </pc:sldChg>
      <pc:sldChg chg="modTransition modNotesTx">
        <pc:chgData name="Sei-ichi Tanabe-Tanabu" userId="860c39412e7e6fbb" providerId="LiveId" clId="{9BF23127-7DC7-4C08-AE7F-EE26DBA8CAE3}" dt="2025-09-07T03:48:19.022" v="469" actId="20577"/>
        <pc:sldMkLst>
          <pc:docMk/>
          <pc:sldMk cId="3807909944" sldId="365"/>
        </pc:sldMkLst>
      </pc:sldChg>
      <pc:sldChg chg="modTransition">
        <pc:chgData name="Sei-ichi Tanabe-Tanabu" userId="860c39412e7e6fbb" providerId="LiveId" clId="{9BF23127-7DC7-4C08-AE7F-EE26DBA8CAE3}" dt="2025-09-06T22:09:07.981" v="36"/>
        <pc:sldMkLst>
          <pc:docMk/>
          <pc:sldMk cId="387883871" sldId="366"/>
        </pc:sldMkLst>
      </pc:sldChg>
      <pc:sldChg chg="modTransition">
        <pc:chgData name="Sei-ichi Tanabe-Tanabu" userId="860c39412e7e6fbb" providerId="LiveId" clId="{9BF23127-7DC7-4C08-AE7F-EE26DBA8CAE3}" dt="2025-09-06T22:09:07.981" v="36"/>
        <pc:sldMkLst>
          <pc:docMk/>
          <pc:sldMk cId="3360897422" sldId="367"/>
        </pc:sldMkLst>
      </pc:sldChg>
      <pc:sldChg chg="modTransition">
        <pc:chgData name="Sei-ichi Tanabe-Tanabu" userId="860c39412e7e6fbb" providerId="LiveId" clId="{9BF23127-7DC7-4C08-AE7F-EE26DBA8CAE3}" dt="2025-09-06T22:09:07.981" v="36"/>
        <pc:sldMkLst>
          <pc:docMk/>
          <pc:sldMk cId="1584422661" sldId="368"/>
        </pc:sldMkLst>
      </pc:sldChg>
      <pc:sldChg chg="modTransition">
        <pc:chgData name="Sei-ichi Tanabe-Tanabu" userId="860c39412e7e6fbb" providerId="LiveId" clId="{9BF23127-7DC7-4C08-AE7F-EE26DBA8CAE3}" dt="2025-09-06T22:09:07.981" v="36"/>
        <pc:sldMkLst>
          <pc:docMk/>
          <pc:sldMk cId="1661111627" sldId="369"/>
        </pc:sldMkLst>
      </pc:sldChg>
      <pc:sldChg chg="modTransition">
        <pc:chgData name="Sei-ichi Tanabe-Tanabu" userId="860c39412e7e6fbb" providerId="LiveId" clId="{9BF23127-7DC7-4C08-AE7F-EE26DBA8CAE3}" dt="2025-09-06T22:09:07.981" v="36"/>
        <pc:sldMkLst>
          <pc:docMk/>
          <pc:sldMk cId="429864320" sldId="370"/>
        </pc:sldMkLst>
      </pc:sldChg>
      <pc:sldChg chg="modTransition">
        <pc:chgData name="Sei-ichi Tanabe-Tanabu" userId="860c39412e7e6fbb" providerId="LiveId" clId="{9BF23127-7DC7-4C08-AE7F-EE26DBA8CAE3}" dt="2025-09-06T22:09:07.981" v="36"/>
        <pc:sldMkLst>
          <pc:docMk/>
          <pc:sldMk cId="1809545369" sldId="371"/>
        </pc:sldMkLst>
      </pc:sldChg>
      <pc:sldChg chg="modTransition modNotesTx">
        <pc:chgData name="Sei-ichi Tanabe-Tanabu" userId="860c39412e7e6fbb" providerId="LiveId" clId="{9BF23127-7DC7-4C08-AE7F-EE26DBA8CAE3}" dt="2025-09-07T03:46:48.859" v="432" actId="20577"/>
        <pc:sldMkLst>
          <pc:docMk/>
          <pc:sldMk cId="2914375855" sldId="372"/>
        </pc:sldMkLst>
      </pc:sldChg>
      <pc:sldChg chg="modTransition">
        <pc:chgData name="Sei-ichi Tanabe-Tanabu" userId="860c39412e7e6fbb" providerId="LiveId" clId="{9BF23127-7DC7-4C08-AE7F-EE26DBA8CAE3}" dt="2025-09-06T22:09:07.981" v="36"/>
        <pc:sldMkLst>
          <pc:docMk/>
          <pc:sldMk cId="195599677" sldId="373"/>
        </pc:sldMkLst>
      </pc:sldChg>
      <pc:sldChg chg="modTransition">
        <pc:chgData name="Sei-ichi Tanabe-Tanabu" userId="860c39412e7e6fbb" providerId="LiveId" clId="{9BF23127-7DC7-4C08-AE7F-EE26DBA8CAE3}" dt="2025-09-06T22:09:07.981" v="36"/>
        <pc:sldMkLst>
          <pc:docMk/>
          <pc:sldMk cId="740250206" sldId="374"/>
        </pc:sldMkLst>
      </pc:sldChg>
      <pc:sldChg chg="modTransition">
        <pc:chgData name="Sei-ichi Tanabe-Tanabu" userId="860c39412e7e6fbb" providerId="LiveId" clId="{9BF23127-7DC7-4C08-AE7F-EE26DBA8CAE3}" dt="2025-09-06T22:09:07.981" v="36"/>
        <pc:sldMkLst>
          <pc:docMk/>
          <pc:sldMk cId="2525669594" sldId="375"/>
        </pc:sldMkLst>
      </pc:sldChg>
      <pc:sldChg chg="modTransition modNotesTx">
        <pc:chgData name="Sei-ichi Tanabe-Tanabu" userId="860c39412e7e6fbb" providerId="LiveId" clId="{9BF23127-7DC7-4C08-AE7F-EE26DBA8CAE3}" dt="2025-09-07T03:46:02.448" v="427" actId="20577"/>
        <pc:sldMkLst>
          <pc:docMk/>
          <pc:sldMk cId="2821881142" sldId="376"/>
        </pc:sldMkLst>
      </pc:sldChg>
      <pc:sldChg chg="modTransition">
        <pc:chgData name="Sei-ichi Tanabe-Tanabu" userId="860c39412e7e6fbb" providerId="LiveId" clId="{9BF23127-7DC7-4C08-AE7F-EE26DBA8CAE3}" dt="2025-09-06T22:09:07.981" v="36"/>
        <pc:sldMkLst>
          <pc:docMk/>
          <pc:sldMk cId="2582682138" sldId="377"/>
        </pc:sldMkLst>
      </pc:sldChg>
      <pc:sldChg chg="modTransition modNotesTx">
        <pc:chgData name="Sei-ichi Tanabe-Tanabu" userId="860c39412e7e6fbb" providerId="LiveId" clId="{9BF23127-7DC7-4C08-AE7F-EE26DBA8CAE3}" dt="2025-09-07T03:45:25.407" v="410" actId="20577"/>
        <pc:sldMkLst>
          <pc:docMk/>
          <pc:sldMk cId="2401695579" sldId="378"/>
        </pc:sldMkLst>
      </pc:sldChg>
      <pc:sldChg chg="modTransition modNotesTx">
        <pc:chgData name="Sei-ichi Tanabe-Tanabu" userId="860c39412e7e6fbb" providerId="LiveId" clId="{9BF23127-7DC7-4C08-AE7F-EE26DBA8CAE3}" dt="2025-09-07T03:45:16.928" v="408" actId="20577"/>
        <pc:sldMkLst>
          <pc:docMk/>
          <pc:sldMk cId="3895410794" sldId="379"/>
        </pc:sldMkLst>
      </pc:sldChg>
      <pc:sldChg chg="addSp modSp mod modTransition modNotesTx">
        <pc:chgData name="Sei-ichi Tanabe-Tanabu" userId="860c39412e7e6fbb" providerId="LiveId" clId="{9BF23127-7DC7-4C08-AE7F-EE26DBA8CAE3}" dt="2025-09-07T03:44:57.642" v="405" actId="20577"/>
        <pc:sldMkLst>
          <pc:docMk/>
          <pc:sldMk cId="2239023054" sldId="380"/>
        </pc:sldMkLst>
        <pc:spChg chg="mod">
          <ac:chgData name="Sei-ichi Tanabe-Tanabu" userId="860c39412e7e6fbb" providerId="LiveId" clId="{9BF23127-7DC7-4C08-AE7F-EE26DBA8CAE3}" dt="2025-09-07T00:21:42.850" v="217"/>
          <ac:spMkLst>
            <pc:docMk/>
            <pc:sldMk cId="2239023054" sldId="380"/>
            <ac:spMk id="3" creationId="{65D0784A-8E1E-293A-EEC2-04CC8AB318C6}"/>
          </ac:spMkLst>
        </pc:spChg>
        <pc:picChg chg="add mod modCrop">
          <ac:chgData name="Sei-ichi Tanabe-Tanabu" userId="860c39412e7e6fbb" providerId="LiveId" clId="{9BF23127-7DC7-4C08-AE7F-EE26DBA8CAE3}" dt="2025-09-07T00:21:00.686" v="216" actId="1076"/>
          <ac:picMkLst>
            <pc:docMk/>
            <pc:sldMk cId="2239023054" sldId="380"/>
            <ac:picMk id="4" creationId="{2BCBC790-799C-3E9B-FB33-B37B5F8B48A0}"/>
          </ac:picMkLst>
        </pc:picChg>
        <pc:picChg chg="mod">
          <ac:chgData name="Sei-ichi Tanabe-Tanabu" userId="860c39412e7e6fbb" providerId="LiveId" clId="{9BF23127-7DC7-4C08-AE7F-EE26DBA8CAE3}" dt="2025-09-07T00:21:54.971" v="218" actId="1076"/>
          <ac:picMkLst>
            <pc:docMk/>
            <pc:sldMk cId="2239023054" sldId="380"/>
            <ac:picMk id="7" creationId="{C3F9B045-7337-1695-881D-4D26BE654A73}"/>
          </ac:picMkLst>
        </pc:picChg>
      </pc:sldChg>
      <pc:sldMasterChg chg="modTransition modSldLayout">
        <pc:chgData name="Sei-ichi Tanabe-Tanabu" userId="860c39412e7e6fbb" providerId="LiveId" clId="{9BF23127-7DC7-4C08-AE7F-EE26DBA8CAE3}" dt="2025-09-06T22:09:07.981" v="36"/>
        <pc:sldMasterMkLst>
          <pc:docMk/>
          <pc:sldMasterMk cId="1351622521" sldId="2147483648"/>
        </pc:sldMasterMkLst>
        <pc:sldLayoutChg chg="modTransition">
          <pc:chgData name="Sei-ichi Tanabe-Tanabu" userId="860c39412e7e6fbb" providerId="LiveId" clId="{9BF23127-7DC7-4C08-AE7F-EE26DBA8CAE3}" dt="2025-09-06T22:09:07.981" v="36"/>
          <pc:sldLayoutMkLst>
            <pc:docMk/>
            <pc:sldMasterMk cId="1351622521" sldId="2147483648"/>
            <pc:sldLayoutMk cId="2408885574" sldId="2147483649"/>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2787581478" sldId="2147483650"/>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1520811692" sldId="2147483651"/>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1287441353" sldId="2147483652"/>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2855995210" sldId="2147483653"/>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1468491714" sldId="2147483654"/>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3813288473" sldId="2147483655"/>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1667584751" sldId="2147483656"/>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228984627" sldId="2147483657"/>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321023092" sldId="2147483658"/>
          </pc:sldLayoutMkLst>
        </pc:sldLayoutChg>
        <pc:sldLayoutChg chg="modTransition">
          <pc:chgData name="Sei-ichi Tanabe-Tanabu" userId="860c39412e7e6fbb" providerId="LiveId" clId="{9BF23127-7DC7-4C08-AE7F-EE26DBA8CAE3}" dt="2025-09-06T22:09:07.981" v="36"/>
          <pc:sldLayoutMkLst>
            <pc:docMk/>
            <pc:sldMasterMk cId="1351622521" sldId="2147483648"/>
            <pc:sldLayoutMk cId="2285072295" sldId="214748365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99DDC-81FB-45F1-B9AE-61455357C654}"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kumimoji="1" lang="ja-JP" altLang="en-US"/>
        </a:p>
      </dgm:t>
    </dgm:pt>
    <dgm:pt modelId="{8C9070EC-B297-4D94-917E-EC56209839C5}">
      <dgm:prSet custT="1"/>
      <dgm:spPr/>
      <dgm:t>
        <a:bodyPr/>
        <a:lstStyle/>
        <a:p>
          <a:pPr>
            <a:lnSpc>
              <a:spcPct val="100000"/>
            </a:lnSpc>
            <a:defRPr b="1"/>
          </a:pPr>
          <a:r>
            <a:rPr lang="ja-JP" altLang="en-US" sz="2000" b="1" dirty="0">
              <a:latin typeface="メイリオ" panose="020B0604030504040204" pitchFamily="50" charset="-128"/>
              <a:ea typeface="メイリオ" panose="020B0604030504040204" pitchFamily="50" charset="-128"/>
            </a:rPr>
            <a:t>■</a:t>
          </a:r>
          <a:r>
            <a:rPr lang="ja-JP" altLang="en-US" sz="2000" u="sng" dirty="0">
              <a:latin typeface="メイリオ" panose="020B0604030504040204" pitchFamily="50" charset="-128"/>
              <a:ea typeface="メイリオ" panose="020B0604030504040204" pitchFamily="50" charset="-128"/>
            </a:rPr>
            <a:t>専門医の行動観察</a:t>
          </a:r>
          <a:r>
            <a:rPr lang="ja-JP" altLang="en-US" sz="2000" dirty="0">
              <a:latin typeface="メイリオ" panose="020B0604030504040204" pitchFamily="50" charset="-128"/>
              <a:ea typeface="メイリオ" panose="020B0604030504040204" pitchFamily="50" charset="-128"/>
            </a:rPr>
            <a:t>：</a:t>
          </a:r>
        </a:p>
      </dgm:t>
    </dgm:pt>
    <dgm:pt modelId="{DF3B9F1B-B21C-475F-B27C-B8F05F2B1B96}" type="parTrans" cxnId="{DF4B6C0F-F325-407D-92C6-AFA00F2F97AD}">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2BF3EF78-AA06-424D-9492-FD82674E8648}" type="sibTrans" cxnId="{DF4B6C0F-F325-407D-92C6-AFA00F2F97AD}">
      <dgm:prSet/>
      <dgm:spPr/>
      <dgm:t>
        <a:bodyPr/>
        <a:lstStyle/>
        <a:p>
          <a:pPr>
            <a:lnSpc>
              <a:spcPct val="100000"/>
            </a:lnSpc>
            <a:defRPr b="1"/>
          </a:pPr>
          <a:endParaRPr kumimoji="1" lang="ja-JP" altLang="en-US">
            <a:latin typeface="UD デジタル 教科書体 N" panose="02020400000000000000" pitchFamily="17" charset="-128"/>
            <a:ea typeface="UD デジタル 教科書体 N" panose="02020400000000000000" pitchFamily="17" charset="-128"/>
          </a:endParaRPr>
        </a:p>
      </dgm:t>
    </dgm:pt>
    <dgm:pt modelId="{61A1881B-C1F5-4356-8DC7-A531BD36654E}">
      <dgm:prSet custT="1"/>
      <dgm:spPr/>
      <dgm:t>
        <a:bodyPr/>
        <a:lstStyle/>
        <a:p>
          <a:pPr>
            <a:lnSpc>
              <a:spcPct val="100000"/>
            </a:lnSpc>
          </a:pPr>
          <a:r>
            <a:rPr lang="ja-JP" altLang="en-US" sz="2000" dirty="0">
              <a:latin typeface="メイリオ" panose="020B0604030504040204" pitchFamily="50" charset="-128"/>
              <a:ea typeface="メイリオ" panose="020B0604030504040204" pitchFamily="50" charset="-128"/>
            </a:rPr>
            <a:t>観察は専門医が患者の</a:t>
          </a:r>
          <a:r>
            <a:rPr lang="ja-JP" altLang="en-US" sz="2000" b="1" dirty="0">
              <a:latin typeface="メイリオ" panose="020B0604030504040204" pitchFamily="50" charset="-128"/>
              <a:ea typeface="メイリオ" panose="020B0604030504040204" pitchFamily="50" charset="-128"/>
            </a:rPr>
            <a:t>行動を注意深く</a:t>
          </a:r>
          <a:r>
            <a:rPr lang="ja-JP" altLang="en-US" sz="2000" b="1" dirty="0">
              <a:solidFill>
                <a:srgbClr val="FF0000"/>
              </a:solidFill>
              <a:latin typeface="メイリオ" panose="020B0604030504040204" pitchFamily="50" charset="-128"/>
              <a:ea typeface="メイリオ" panose="020B0604030504040204" pitchFamily="50" charset="-128"/>
            </a:rPr>
            <a:t>観察</a:t>
          </a:r>
          <a:r>
            <a:rPr lang="ja-JP" altLang="en-US" sz="2000" dirty="0">
              <a:latin typeface="メイリオ" panose="020B0604030504040204" pitchFamily="50" charset="-128"/>
              <a:ea typeface="メイリオ" panose="020B0604030504040204" pitchFamily="50" charset="-128"/>
            </a:rPr>
            <a:t>し、</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発達の特徴を評価することで行われる。</a:t>
          </a:r>
        </a:p>
      </dgm:t>
    </dgm:pt>
    <dgm:pt modelId="{8EA8FB28-D66A-4DAE-8FF4-08CF65015F43}" type="parTrans" cxnId="{89B827D3-3048-41F9-8634-B6151CA969D4}">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C0DED5FB-1204-4356-BE77-18BE57930DC7}" type="sibTrans" cxnId="{89B827D3-3048-41F9-8634-B6151CA969D4}">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E8CD5334-49E9-42B0-9BD9-7DCDCBF851B2}">
      <dgm:prSet custT="1"/>
      <dgm:spPr/>
      <dgm:t>
        <a:bodyPr/>
        <a:lstStyle/>
        <a:p>
          <a:pPr>
            <a:lnSpc>
              <a:spcPct val="100000"/>
            </a:lnSpc>
            <a:defRPr b="1"/>
          </a:pPr>
          <a:r>
            <a:rPr lang="ja-JP" altLang="en-US" sz="2000" b="1" dirty="0">
              <a:latin typeface="メイリオ" panose="020B0604030504040204" pitchFamily="50" charset="-128"/>
              <a:ea typeface="メイリオ" panose="020B0604030504040204" pitchFamily="50" charset="-128"/>
            </a:rPr>
            <a:t>■</a:t>
          </a:r>
          <a:r>
            <a:rPr lang="ja-JP" altLang="en-US" sz="2000" u="sng" dirty="0">
              <a:latin typeface="メイリオ" panose="020B0604030504040204" pitchFamily="50" charset="-128"/>
              <a:ea typeface="メイリオ" panose="020B0604030504040204" pitchFamily="50" charset="-128"/>
            </a:rPr>
            <a:t>生育歴の聴取</a:t>
          </a:r>
          <a:r>
            <a:rPr lang="ja-JP" altLang="en-US" sz="2000" dirty="0">
              <a:latin typeface="メイリオ" panose="020B0604030504040204" pitchFamily="50" charset="-128"/>
              <a:ea typeface="メイリオ" panose="020B0604030504040204" pitchFamily="50" charset="-128"/>
            </a:rPr>
            <a:t>：</a:t>
          </a:r>
        </a:p>
      </dgm:t>
    </dgm:pt>
    <dgm:pt modelId="{8053307A-DF28-4E58-BE66-77C297884590}" type="parTrans" cxnId="{9B1FCAAC-EB5F-425F-B45E-42859BFDC46A}">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D9C2E134-A6D9-4398-A731-4BA415DAA063}" type="sibTrans" cxnId="{9B1FCAAC-EB5F-425F-B45E-42859BFDC46A}">
      <dgm:prSet/>
      <dgm:spPr/>
      <dgm:t>
        <a:bodyPr/>
        <a:lstStyle/>
        <a:p>
          <a:pPr>
            <a:lnSpc>
              <a:spcPct val="100000"/>
            </a:lnSpc>
            <a:defRPr b="1"/>
          </a:pPr>
          <a:endParaRPr kumimoji="1" lang="ja-JP" altLang="en-US">
            <a:latin typeface="UD デジタル 教科書体 N" panose="02020400000000000000" pitchFamily="17" charset="-128"/>
            <a:ea typeface="UD デジタル 教科書体 N" panose="02020400000000000000" pitchFamily="17" charset="-128"/>
          </a:endParaRPr>
        </a:p>
      </dgm:t>
    </dgm:pt>
    <dgm:pt modelId="{9A579F89-ECBF-4322-BD7D-AAA2F6D1E478}">
      <dgm:prSet custT="1"/>
      <dgm:spPr/>
      <dgm:t>
        <a:bodyPr/>
        <a:lstStyle/>
        <a:p>
          <a:pPr>
            <a:lnSpc>
              <a:spcPct val="100000"/>
            </a:lnSpc>
          </a:pPr>
          <a:r>
            <a:rPr lang="ja-JP" altLang="en-US" sz="2000" dirty="0">
              <a:latin typeface="メイリオ" panose="020B0604030504040204" pitchFamily="50" charset="-128"/>
              <a:ea typeface="メイリオ" panose="020B0604030504040204" pitchFamily="50" charset="-128"/>
            </a:rPr>
            <a:t>医師は患者や家族</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両親</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から</a:t>
          </a:r>
          <a:r>
            <a:rPr lang="ja-JP" altLang="en-US" sz="2000" b="1" dirty="0">
              <a:solidFill>
                <a:srgbClr val="FF0000"/>
              </a:solidFill>
              <a:latin typeface="メイリオ" panose="020B0604030504040204" pitchFamily="50" charset="-128"/>
              <a:ea typeface="メイリオ" panose="020B0604030504040204" pitchFamily="50" charset="-128"/>
            </a:rPr>
            <a:t>生育歴</a:t>
          </a:r>
          <a:r>
            <a:rPr lang="ja-JP" altLang="en-US" sz="2000" dirty="0">
              <a:latin typeface="メイリオ" panose="020B0604030504040204" pitchFamily="50" charset="-128"/>
              <a:ea typeface="メイリオ" panose="020B0604030504040204" pitchFamily="50" charset="-128"/>
            </a:rPr>
            <a:t>を詳しく</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聞き取り、診断に必要な情報を収集する。</a:t>
          </a:r>
        </a:p>
      </dgm:t>
    </dgm:pt>
    <dgm:pt modelId="{2ABA01E7-FF7B-48D8-AAB5-146F1FC82145}" type="parTrans" cxnId="{0D75CA8C-2177-4AB0-B058-BFCF60E2084D}">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C787C8B4-7070-402B-89C1-7B32BE617B9B}" type="sibTrans" cxnId="{0D75CA8C-2177-4AB0-B058-BFCF60E2084D}">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DF5456F3-323A-4C9D-BA3F-416FE7548CC7}">
      <dgm:prSet custT="1"/>
      <dgm:spPr/>
      <dgm:t>
        <a:bodyPr/>
        <a:lstStyle/>
        <a:p>
          <a:pPr>
            <a:lnSpc>
              <a:spcPct val="100000"/>
            </a:lnSpc>
            <a:defRPr b="1"/>
          </a:pPr>
          <a:r>
            <a:rPr lang="ja-JP" altLang="en-US" sz="2000" b="1" dirty="0">
              <a:latin typeface="メイリオ" panose="020B0604030504040204" pitchFamily="50" charset="-128"/>
              <a:ea typeface="メイリオ" panose="020B0604030504040204" pitchFamily="50" charset="-128"/>
            </a:rPr>
            <a:t>■</a:t>
          </a:r>
          <a:r>
            <a:rPr lang="ja-JP" altLang="en-US" sz="2000" u="sng" dirty="0">
              <a:latin typeface="メイリオ" panose="020B0604030504040204" pitchFamily="50" charset="-128"/>
              <a:ea typeface="メイリオ" panose="020B0604030504040204" pitchFamily="50" charset="-128"/>
            </a:rPr>
            <a:t>国際的診断基準を使用した心理検査</a:t>
          </a:r>
          <a:r>
            <a:rPr lang="ja-JP" altLang="en-US" sz="2000" dirty="0">
              <a:latin typeface="メイリオ" panose="020B0604030504040204" pitchFamily="50" charset="-128"/>
              <a:ea typeface="メイリオ" panose="020B0604030504040204" pitchFamily="50" charset="-128"/>
            </a:rPr>
            <a:t>：</a:t>
          </a:r>
        </a:p>
      </dgm:t>
    </dgm:pt>
    <dgm:pt modelId="{59B5942D-8CFB-428F-B621-40BBFBAE21A0}" type="parTrans" cxnId="{E005B3EA-9225-4373-941D-7468C400E324}">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B3629E85-09D3-4782-896D-D85F7ADDD426}" type="sibTrans" cxnId="{E005B3EA-9225-4373-941D-7468C400E324}">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51D0A752-7781-404C-8747-4FBA34585C78}">
      <dgm:prSet custT="1"/>
      <dgm:spPr/>
      <dgm:t>
        <a:bodyPr/>
        <a:lstStyle/>
        <a:p>
          <a:pPr>
            <a:lnSpc>
              <a:spcPct val="100000"/>
            </a:lnSpc>
          </a:pPr>
          <a:r>
            <a:rPr lang="en-US" altLang="ja-JP" sz="2000" dirty="0">
              <a:latin typeface="メイリオ" panose="020B0604030504040204" pitchFamily="50" charset="-128"/>
              <a:ea typeface="メイリオ" panose="020B0604030504040204" pitchFamily="50" charset="-128"/>
            </a:rPr>
            <a:t>DSM-5</a:t>
          </a:r>
          <a:r>
            <a:rPr lang="ja-JP" altLang="en-US" sz="2000" dirty="0">
              <a:latin typeface="メイリオ" panose="020B0604030504040204" pitchFamily="50" charset="-128"/>
              <a:ea typeface="メイリオ" panose="020B0604030504040204" pitchFamily="50" charset="-128"/>
            </a:rPr>
            <a:t>や</a:t>
          </a:r>
          <a:r>
            <a:rPr lang="en-US" altLang="ja-JP" sz="2000" dirty="0">
              <a:latin typeface="メイリオ" panose="020B0604030504040204" pitchFamily="50" charset="-128"/>
              <a:ea typeface="メイリオ" panose="020B0604030504040204" pitchFamily="50" charset="-128"/>
            </a:rPr>
            <a:t>ICD-10</a:t>
          </a:r>
          <a:r>
            <a:rPr lang="ja-JP" altLang="en-US" sz="2000" dirty="0">
              <a:latin typeface="メイリオ" panose="020B0604030504040204" pitchFamily="50" charset="-128"/>
              <a:ea typeface="メイリオ" panose="020B0604030504040204" pitchFamily="50" charset="-128"/>
            </a:rPr>
            <a:t>などの</a:t>
          </a:r>
          <a:r>
            <a:rPr lang="ja-JP" altLang="en-US" sz="2000" b="1" dirty="0">
              <a:latin typeface="メイリオ" panose="020B0604030504040204" pitchFamily="50" charset="-128"/>
              <a:ea typeface="メイリオ" panose="020B0604030504040204" pitchFamily="50" charset="-128"/>
            </a:rPr>
            <a:t>国際的な診断基準</a:t>
          </a:r>
          <a:r>
            <a:rPr lang="ja-JP" altLang="en-US" sz="2000" dirty="0">
              <a:latin typeface="メイリオ" panose="020B0604030504040204" pitchFamily="50" charset="-128"/>
              <a:ea typeface="メイリオ" panose="020B0604030504040204" pitchFamily="50" charset="-128"/>
            </a:rPr>
            <a:t>を用いて</a:t>
          </a:r>
          <a:br>
            <a:rPr lang="en-US" altLang="ja-JP" sz="2000" dirty="0">
              <a:latin typeface="メイリオ" panose="020B0604030504040204" pitchFamily="50" charset="-128"/>
              <a:ea typeface="メイリオ" panose="020B0604030504040204" pitchFamily="50" charset="-128"/>
            </a:rPr>
          </a:br>
          <a:r>
            <a:rPr lang="ja-JP" altLang="en-US" sz="2000" b="1" dirty="0">
              <a:solidFill>
                <a:srgbClr val="FF0000"/>
              </a:solidFill>
              <a:latin typeface="メイリオ" panose="020B0604030504040204" pitchFamily="50" charset="-128"/>
              <a:ea typeface="メイリオ" panose="020B0604030504040204" pitchFamily="50" charset="-128"/>
            </a:rPr>
            <a:t>心理検査</a:t>
          </a:r>
          <a:r>
            <a:rPr lang="en-US" altLang="ja-JP" sz="2000" dirty="0">
              <a:latin typeface="メイリオ" panose="020B0604030504040204" pitchFamily="50" charset="-128"/>
              <a:ea typeface="メイリオ" panose="020B0604030504040204" pitchFamily="50" charset="-128"/>
            </a:rPr>
            <a:t>(WAIS</a:t>
          </a:r>
          <a:r>
            <a:rPr lang="ja-JP" altLang="en-US" sz="2000" dirty="0">
              <a:latin typeface="メイリオ" panose="020B0604030504040204" pitchFamily="50" charset="-128"/>
              <a:ea typeface="メイリオ" panose="020B0604030504040204" pitchFamily="50" charset="-128"/>
            </a:rPr>
            <a:t>など多数の検査</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などが行われ、公正かつ明確に診断が行われる。</a:t>
          </a:r>
        </a:p>
      </dgm:t>
    </dgm:pt>
    <dgm:pt modelId="{F676552A-3D5A-4D79-A58C-F3DDE010DED7}" type="parTrans" cxnId="{21563E1B-4D1C-4DAF-B074-B7BA39FFB2EB}">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1B4A3402-F66D-49ED-8C0B-60A12CFCE1D3}" type="sibTrans" cxnId="{21563E1B-4D1C-4DAF-B074-B7BA39FFB2EB}">
      <dgm:prSet/>
      <dgm:spPr/>
      <dgm:t>
        <a:bodyPr/>
        <a:lstStyle/>
        <a:p>
          <a:endParaRPr kumimoji="1" lang="ja-JP" altLang="en-US">
            <a:latin typeface="UD デジタル 教科書体 N" panose="02020400000000000000" pitchFamily="17" charset="-128"/>
            <a:ea typeface="UD デジタル 教科書体 N" panose="02020400000000000000" pitchFamily="17" charset="-128"/>
          </a:endParaRPr>
        </a:p>
      </dgm:t>
    </dgm:pt>
    <dgm:pt modelId="{038E8A80-64F6-41D4-BBB6-FEA8290B54F0}" type="pres">
      <dgm:prSet presAssocID="{1BC99DDC-81FB-45F1-B9AE-61455357C654}" presName="Root" presStyleCnt="0">
        <dgm:presLayoutVars>
          <dgm:dir/>
          <dgm:resizeHandles val="exact"/>
        </dgm:presLayoutVars>
      </dgm:prSet>
      <dgm:spPr/>
    </dgm:pt>
    <dgm:pt modelId="{571DCC42-18EB-4749-982A-2EC89D0CB7F5}" type="pres">
      <dgm:prSet presAssocID="{8C9070EC-B297-4D94-917E-EC56209839C5}" presName="Composite" presStyleCnt="0"/>
      <dgm:spPr/>
    </dgm:pt>
    <dgm:pt modelId="{545B7C61-570E-46EC-8352-C7052A098F18}" type="pres">
      <dgm:prSet presAssocID="{8C9070EC-B297-4D94-917E-EC56209839C5}"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r="27250" b="-1"/>
          <a:stretch/>
        </a:blipFill>
      </dgm:spPr>
      <dgm:extLst>
        <a:ext uri="{E40237B7-FDA0-4F09-8148-C483321AD2D9}">
          <dgm14:cNvPr xmlns:dgm14="http://schemas.microsoft.com/office/drawing/2010/diagram" id="0" name="" descr="医師は、病院への入院時に患者の初期評価を行います。"/>
        </a:ext>
      </dgm:extLst>
    </dgm:pt>
    <dgm:pt modelId="{2C5C0574-4AEC-46E4-948C-F2EEB84B4DC6}" type="pres">
      <dgm:prSet presAssocID="{8C9070EC-B297-4D94-917E-EC56209839C5}" presName="Subtitle" presStyleLbl="revTx" presStyleIdx="0" presStyleCnt="6">
        <dgm:presLayoutVars>
          <dgm:chMax val="0"/>
          <dgm:bulletEnabled/>
        </dgm:presLayoutVars>
      </dgm:prSet>
      <dgm:spPr/>
    </dgm:pt>
    <dgm:pt modelId="{9BE9B123-EA94-416A-8E2E-2D6989E1E814}" type="pres">
      <dgm:prSet presAssocID="{8C9070EC-B297-4D94-917E-EC56209839C5}" presName="Description" presStyleLbl="revTx" presStyleIdx="1" presStyleCnt="6">
        <dgm:presLayoutVars>
          <dgm:bulletEnabled/>
        </dgm:presLayoutVars>
      </dgm:prSet>
      <dgm:spPr/>
    </dgm:pt>
    <dgm:pt modelId="{808ED16B-5272-465A-B270-84DEDAC552F9}" type="pres">
      <dgm:prSet presAssocID="{2BF3EF78-AA06-424D-9492-FD82674E8648}" presName="sibTrans" presStyleLbl="sibTrans2D1" presStyleIdx="0" presStyleCnt="0"/>
      <dgm:spPr/>
    </dgm:pt>
    <dgm:pt modelId="{D56FE4DD-F8FB-407B-AA52-D2A85CC66126}" type="pres">
      <dgm:prSet presAssocID="{E8CD5334-49E9-42B0-9BD9-7DCDCBF851B2}" presName="Composite" presStyleCnt="0"/>
      <dgm:spPr/>
    </dgm:pt>
    <dgm:pt modelId="{A66202B2-3FE1-471A-A4BD-55071346E9AB}" type="pres">
      <dgm:prSet presAssocID="{E8CD5334-49E9-42B0-9BD9-7DCDCBF851B2}"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3750" r="9501" b="2"/>
          <a:stretch/>
        </a:blipFill>
      </dgm:spPr>
      <dgm:extLst>
        <a:ext uri="{E40237B7-FDA0-4F09-8148-C483321AD2D9}">
          <dgm14:cNvPr xmlns:dgm14="http://schemas.microsoft.com/office/drawing/2010/diagram" id="0" name="" descr="医師と患者"/>
        </a:ext>
      </dgm:extLst>
    </dgm:pt>
    <dgm:pt modelId="{99E43797-47EE-4654-BFBC-8FCBC8209633}" type="pres">
      <dgm:prSet presAssocID="{E8CD5334-49E9-42B0-9BD9-7DCDCBF851B2}" presName="Subtitle" presStyleLbl="revTx" presStyleIdx="2" presStyleCnt="6">
        <dgm:presLayoutVars>
          <dgm:chMax val="0"/>
          <dgm:bulletEnabled/>
        </dgm:presLayoutVars>
      </dgm:prSet>
      <dgm:spPr/>
    </dgm:pt>
    <dgm:pt modelId="{C93AA36A-838F-4E32-9B0C-8DCC3A083D1D}" type="pres">
      <dgm:prSet presAssocID="{E8CD5334-49E9-42B0-9BD9-7DCDCBF851B2}" presName="Description" presStyleLbl="revTx" presStyleIdx="3" presStyleCnt="6">
        <dgm:presLayoutVars>
          <dgm:bulletEnabled/>
        </dgm:presLayoutVars>
      </dgm:prSet>
      <dgm:spPr/>
    </dgm:pt>
    <dgm:pt modelId="{52660F54-6D07-404A-94B8-5C1D530635EE}" type="pres">
      <dgm:prSet presAssocID="{D9C2E134-A6D9-4398-A731-4BA415DAA063}" presName="sibTrans" presStyleLbl="sibTrans2D1" presStyleIdx="0" presStyleCnt="0"/>
      <dgm:spPr/>
    </dgm:pt>
    <dgm:pt modelId="{6B0FF29E-B678-47A8-8063-866386FE546E}" type="pres">
      <dgm:prSet presAssocID="{DF5456F3-323A-4C9D-BA3F-416FE7548CC7}" presName="Composite" presStyleCnt="0"/>
      <dgm:spPr/>
    </dgm:pt>
    <dgm:pt modelId="{8DB5D042-1378-40CC-B627-6C8B5D3F4CD6}" type="pres">
      <dgm:prSet presAssocID="{DF5456F3-323A-4C9D-BA3F-416FE7548CC7}"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 r="-9" b="-8"/>
          <a:stretch/>
        </a:blipFill>
      </dgm:spPr>
      <dgm:extLst>
        <a:ext uri="{E40237B7-FDA0-4F09-8148-C483321AD2D9}">
          <dgm14:cNvPr xmlns:dgm14="http://schemas.microsoft.com/office/drawing/2010/diagram" id="0" name="" descr="青い背景に聴診器付きの紙の束"/>
        </a:ext>
      </dgm:extLst>
    </dgm:pt>
    <dgm:pt modelId="{3E73863D-5FA2-4A2A-83F5-9E5072ED85D2}" type="pres">
      <dgm:prSet presAssocID="{DF5456F3-323A-4C9D-BA3F-416FE7548CC7}" presName="Subtitle" presStyleLbl="revTx" presStyleIdx="4" presStyleCnt="6" custLinFactNeighborY="-43163">
        <dgm:presLayoutVars>
          <dgm:chMax val="0"/>
          <dgm:bulletEnabled/>
        </dgm:presLayoutVars>
      </dgm:prSet>
      <dgm:spPr/>
    </dgm:pt>
    <dgm:pt modelId="{C30F69B9-064A-4185-9D24-6822E0651B3D}" type="pres">
      <dgm:prSet presAssocID="{DF5456F3-323A-4C9D-BA3F-416FE7548CC7}" presName="Description" presStyleLbl="revTx" presStyleIdx="5" presStyleCnt="6" custLinFactNeighborY="-20287">
        <dgm:presLayoutVars>
          <dgm:bulletEnabled/>
        </dgm:presLayoutVars>
      </dgm:prSet>
      <dgm:spPr/>
    </dgm:pt>
  </dgm:ptLst>
  <dgm:cxnLst>
    <dgm:cxn modelId="{DF4B6C0F-F325-407D-92C6-AFA00F2F97AD}" srcId="{1BC99DDC-81FB-45F1-B9AE-61455357C654}" destId="{8C9070EC-B297-4D94-917E-EC56209839C5}" srcOrd="0" destOrd="0" parTransId="{DF3B9F1B-B21C-475F-B27C-B8F05F2B1B96}" sibTransId="{2BF3EF78-AA06-424D-9492-FD82674E8648}"/>
    <dgm:cxn modelId="{CA5C6D18-6C04-4DE4-A295-E8F91E563D9C}" type="presOf" srcId="{D9C2E134-A6D9-4398-A731-4BA415DAA063}" destId="{52660F54-6D07-404A-94B8-5C1D530635EE}" srcOrd="0" destOrd="0" presId="urn:microsoft.com/office/officeart/2024/3/layout/verticalVisualTextBlock1"/>
    <dgm:cxn modelId="{21563E1B-4D1C-4DAF-B074-B7BA39FFB2EB}" srcId="{DF5456F3-323A-4C9D-BA3F-416FE7548CC7}" destId="{51D0A752-7781-404C-8747-4FBA34585C78}" srcOrd="0" destOrd="0" parTransId="{F676552A-3D5A-4D79-A58C-F3DDE010DED7}" sibTransId="{1B4A3402-F66D-49ED-8C0B-60A12CFCE1D3}"/>
    <dgm:cxn modelId="{DADE3942-5D1F-442F-93F7-34BDEE5C170E}" type="presOf" srcId="{2BF3EF78-AA06-424D-9492-FD82674E8648}" destId="{808ED16B-5272-465A-B270-84DEDAC552F9}" srcOrd="0" destOrd="0" presId="urn:microsoft.com/office/officeart/2024/3/layout/verticalVisualTextBlock1"/>
    <dgm:cxn modelId="{B6114A48-8040-463E-94A0-5A01E02B70BE}" type="presOf" srcId="{61A1881B-C1F5-4356-8DC7-A531BD36654E}" destId="{9BE9B123-EA94-416A-8E2E-2D6989E1E814}" srcOrd="0" destOrd="0" presId="urn:microsoft.com/office/officeart/2024/3/layout/verticalVisualTextBlock1"/>
    <dgm:cxn modelId="{64342981-43B5-4E92-9D46-20C4DFCF4DEB}" type="presOf" srcId="{51D0A752-7781-404C-8747-4FBA34585C78}" destId="{C30F69B9-064A-4185-9D24-6822E0651B3D}" srcOrd="0" destOrd="0" presId="urn:microsoft.com/office/officeart/2024/3/layout/verticalVisualTextBlock1"/>
    <dgm:cxn modelId="{0D75CA8C-2177-4AB0-B058-BFCF60E2084D}" srcId="{E8CD5334-49E9-42B0-9BD9-7DCDCBF851B2}" destId="{9A579F89-ECBF-4322-BD7D-AAA2F6D1E478}" srcOrd="0" destOrd="0" parTransId="{2ABA01E7-FF7B-48D8-AAB5-146F1FC82145}" sibTransId="{C787C8B4-7070-402B-89C1-7B32BE617B9B}"/>
    <dgm:cxn modelId="{AC4711A0-844D-4722-8E5D-228975472884}" type="presOf" srcId="{DF5456F3-323A-4C9D-BA3F-416FE7548CC7}" destId="{3E73863D-5FA2-4A2A-83F5-9E5072ED85D2}" srcOrd="0" destOrd="0" presId="urn:microsoft.com/office/officeart/2024/3/layout/verticalVisualTextBlock1"/>
    <dgm:cxn modelId="{9B1FCAAC-EB5F-425F-B45E-42859BFDC46A}" srcId="{1BC99DDC-81FB-45F1-B9AE-61455357C654}" destId="{E8CD5334-49E9-42B0-9BD9-7DCDCBF851B2}" srcOrd="1" destOrd="0" parTransId="{8053307A-DF28-4E58-BE66-77C297884590}" sibTransId="{D9C2E134-A6D9-4398-A731-4BA415DAA063}"/>
    <dgm:cxn modelId="{628F13B6-15E3-4298-93D4-AA0BE558A478}" type="presOf" srcId="{1BC99DDC-81FB-45F1-B9AE-61455357C654}" destId="{038E8A80-64F6-41D4-BBB6-FEA8290B54F0}" srcOrd="0" destOrd="0" presId="urn:microsoft.com/office/officeart/2024/3/layout/verticalVisualTextBlock1"/>
    <dgm:cxn modelId="{593993BB-C626-49F9-9296-C38502DCA769}" type="presOf" srcId="{E8CD5334-49E9-42B0-9BD9-7DCDCBF851B2}" destId="{99E43797-47EE-4654-BFBC-8FCBC8209633}" srcOrd="0" destOrd="0" presId="urn:microsoft.com/office/officeart/2024/3/layout/verticalVisualTextBlock1"/>
    <dgm:cxn modelId="{1FDF27D2-1BF6-4285-920E-6D96CCEA318D}" type="presOf" srcId="{8C9070EC-B297-4D94-917E-EC56209839C5}" destId="{2C5C0574-4AEC-46E4-948C-F2EEB84B4DC6}" srcOrd="0" destOrd="0" presId="urn:microsoft.com/office/officeart/2024/3/layout/verticalVisualTextBlock1"/>
    <dgm:cxn modelId="{89B827D3-3048-41F9-8634-B6151CA969D4}" srcId="{8C9070EC-B297-4D94-917E-EC56209839C5}" destId="{61A1881B-C1F5-4356-8DC7-A531BD36654E}" srcOrd="0" destOrd="0" parTransId="{8EA8FB28-D66A-4DAE-8FF4-08CF65015F43}" sibTransId="{C0DED5FB-1204-4356-BE77-18BE57930DC7}"/>
    <dgm:cxn modelId="{E005B3EA-9225-4373-941D-7468C400E324}" srcId="{1BC99DDC-81FB-45F1-B9AE-61455357C654}" destId="{DF5456F3-323A-4C9D-BA3F-416FE7548CC7}" srcOrd="2" destOrd="0" parTransId="{59B5942D-8CFB-428F-B621-40BBFBAE21A0}" sibTransId="{B3629E85-09D3-4782-896D-D85F7ADDD426}"/>
    <dgm:cxn modelId="{CA5B34FC-94ED-4EBA-917A-82E2DD3AF88C}" type="presOf" srcId="{9A579F89-ECBF-4322-BD7D-AAA2F6D1E478}" destId="{C93AA36A-838F-4E32-9B0C-8DCC3A083D1D}" srcOrd="0" destOrd="0" presId="urn:microsoft.com/office/officeart/2024/3/layout/verticalVisualTextBlock1"/>
    <dgm:cxn modelId="{38D19051-761E-429A-B8F5-7170F3A6C5BC}" type="presParOf" srcId="{038E8A80-64F6-41D4-BBB6-FEA8290B54F0}" destId="{571DCC42-18EB-4749-982A-2EC89D0CB7F5}" srcOrd="0" destOrd="0" presId="urn:microsoft.com/office/officeart/2024/3/layout/verticalVisualTextBlock1"/>
    <dgm:cxn modelId="{C22A413E-9E1A-48EE-B3D2-20C056EFAF23}" type="presParOf" srcId="{571DCC42-18EB-4749-982A-2EC89D0CB7F5}" destId="{545B7C61-570E-46EC-8352-C7052A098F18}" srcOrd="0" destOrd="0" presId="urn:microsoft.com/office/officeart/2024/3/layout/verticalVisualTextBlock1"/>
    <dgm:cxn modelId="{7C957162-DC8A-4540-B077-B45925722469}" type="presParOf" srcId="{571DCC42-18EB-4749-982A-2EC89D0CB7F5}" destId="{2C5C0574-4AEC-46E4-948C-F2EEB84B4DC6}" srcOrd="1" destOrd="0" presId="urn:microsoft.com/office/officeart/2024/3/layout/verticalVisualTextBlock1"/>
    <dgm:cxn modelId="{9FD5751E-ADDD-4BD0-8E7E-B57D0D0BD557}" type="presParOf" srcId="{571DCC42-18EB-4749-982A-2EC89D0CB7F5}" destId="{9BE9B123-EA94-416A-8E2E-2D6989E1E814}" srcOrd="2" destOrd="0" presId="urn:microsoft.com/office/officeart/2024/3/layout/verticalVisualTextBlock1"/>
    <dgm:cxn modelId="{846F4018-7309-42B8-BB7A-3EA8956B4C2A}" type="presParOf" srcId="{038E8A80-64F6-41D4-BBB6-FEA8290B54F0}" destId="{808ED16B-5272-465A-B270-84DEDAC552F9}" srcOrd="1" destOrd="0" presId="urn:microsoft.com/office/officeart/2024/3/layout/verticalVisualTextBlock1"/>
    <dgm:cxn modelId="{CBE1BF11-FE3A-4FA9-84AB-536BFBBB16FD}" type="presParOf" srcId="{038E8A80-64F6-41D4-BBB6-FEA8290B54F0}" destId="{D56FE4DD-F8FB-407B-AA52-D2A85CC66126}" srcOrd="2" destOrd="0" presId="urn:microsoft.com/office/officeart/2024/3/layout/verticalVisualTextBlock1"/>
    <dgm:cxn modelId="{1A8209AB-0622-42BD-92D4-7427457F4118}" type="presParOf" srcId="{D56FE4DD-F8FB-407B-AA52-D2A85CC66126}" destId="{A66202B2-3FE1-471A-A4BD-55071346E9AB}" srcOrd="0" destOrd="0" presId="urn:microsoft.com/office/officeart/2024/3/layout/verticalVisualTextBlock1"/>
    <dgm:cxn modelId="{D300B33C-84E3-45EB-AC83-7DF5CD60853F}" type="presParOf" srcId="{D56FE4DD-F8FB-407B-AA52-D2A85CC66126}" destId="{99E43797-47EE-4654-BFBC-8FCBC8209633}" srcOrd="1" destOrd="0" presId="urn:microsoft.com/office/officeart/2024/3/layout/verticalVisualTextBlock1"/>
    <dgm:cxn modelId="{17C8687E-531B-424F-BCCE-72856A9DD015}" type="presParOf" srcId="{D56FE4DD-F8FB-407B-AA52-D2A85CC66126}" destId="{C93AA36A-838F-4E32-9B0C-8DCC3A083D1D}" srcOrd="2" destOrd="0" presId="urn:microsoft.com/office/officeart/2024/3/layout/verticalVisualTextBlock1"/>
    <dgm:cxn modelId="{D3441970-0A76-44BD-A231-750BEEA72F7C}" type="presParOf" srcId="{038E8A80-64F6-41D4-BBB6-FEA8290B54F0}" destId="{52660F54-6D07-404A-94B8-5C1D530635EE}" srcOrd="3" destOrd="0" presId="urn:microsoft.com/office/officeart/2024/3/layout/verticalVisualTextBlock1"/>
    <dgm:cxn modelId="{C42AB6F4-69B7-4D2D-8C03-D7AB1ACEF505}" type="presParOf" srcId="{038E8A80-64F6-41D4-BBB6-FEA8290B54F0}" destId="{6B0FF29E-B678-47A8-8063-866386FE546E}" srcOrd="4" destOrd="0" presId="urn:microsoft.com/office/officeart/2024/3/layout/verticalVisualTextBlock1"/>
    <dgm:cxn modelId="{2B554766-4B72-4E0D-B70B-021CFCE79484}" type="presParOf" srcId="{6B0FF29E-B678-47A8-8063-866386FE546E}" destId="{8DB5D042-1378-40CC-B627-6C8B5D3F4CD6}" srcOrd="0" destOrd="0" presId="urn:microsoft.com/office/officeart/2024/3/layout/verticalVisualTextBlock1"/>
    <dgm:cxn modelId="{4BBCAB78-C06D-489D-B8B6-AA723305F893}" type="presParOf" srcId="{6B0FF29E-B678-47A8-8063-866386FE546E}" destId="{3E73863D-5FA2-4A2A-83F5-9E5072ED85D2}" srcOrd="1" destOrd="0" presId="urn:microsoft.com/office/officeart/2024/3/layout/verticalVisualTextBlock1"/>
    <dgm:cxn modelId="{50EFE84A-E41A-47EE-BF98-868E4D563575}" type="presParOf" srcId="{6B0FF29E-B678-47A8-8063-866386FE546E}" destId="{C30F69B9-064A-4185-9D24-6822E0651B3D}" srcOrd="2" destOrd="0" presId="urn:microsoft.com/office/officeart/2024/3/layout/verticalVisualTextBlock1"/>
  </dgm:cxnLst>
  <dgm:bg>
    <a:noFill/>
  </dgm:bg>
  <dgm:whole>
    <a:ln>
      <a:solidFill>
        <a:schemeClr val="tx2">
          <a:lumMod val="50000"/>
          <a:lumOff val="50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D278A1-B85B-4218-AF98-CBF8646719F7}"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kumimoji="1" lang="ja-JP" altLang="en-US"/>
        </a:p>
      </dgm:t>
    </dgm:pt>
    <dgm:pt modelId="{EB2E4307-2E2B-4AAE-B2E6-1EA9400C5FD5}">
      <dgm:prSet custT="1"/>
      <dgm:spPr/>
      <dgm:t>
        <a:bodyPr/>
        <a:lstStyle/>
        <a:p>
          <a:pPr>
            <a:lnSpc>
              <a:spcPct val="100000"/>
            </a:lnSpc>
            <a:defRPr b="1"/>
          </a:pPr>
          <a:r>
            <a:rPr lang="ja-JP" altLang="en-US" sz="2000" u="sng" dirty="0">
              <a:latin typeface="メイリオ" panose="020B0604030504040204" pitchFamily="50" charset="-128"/>
              <a:ea typeface="メイリオ" panose="020B0604030504040204" pitchFamily="50" charset="-128"/>
            </a:rPr>
            <a:t>環境要因の影響</a:t>
          </a:r>
          <a:r>
            <a:rPr lang="ja-JP" altLang="en-US" sz="2000" dirty="0">
              <a:latin typeface="メイリオ" panose="020B0604030504040204" pitchFamily="50" charset="-128"/>
              <a:ea typeface="メイリオ" panose="020B0604030504040204" pitchFamily="50" charset="-128"/>
            </a:rPr>
            <a:t>：</a:t>
          </a:r>
        </a:p>
      </dgm:t>
    </dgm:pt>
    <dgm:pt modelId="{4B833F80-B62D-4695-9310-5B1E1A73FCA3}" type="parTrans" cxnId="{180A5963-7B3C-48B2-8A57-6ABAB60E4FCA}">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5B00E339-41C9-4F27-93E9-65AC179159E3}" type="sibTrans" cxnId="{180A5963-7B3C-48B2-8A57-6ABAB60E4FCA}">
      <dgm:prSet/>
      <dgm:spPr/>
      <dgm:t>
        <a:bodyPr/>
        <a:lstStyle/>
        <a:p>
          <a:pPr>
            <a:lnSpc>
              <a:spcPct val="100000"/>
            </a:lnSpc>
            <a:defRPr b="1"/>
          </a:pPr>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B71CD699-87B2-44A8-9E9B-A23EF746F1C9}">
      <dgm:prSet custT="1"/>
      <dgm:spPr/>
      <dgm:t>
        <a:bodyPr/>
        <a:lstStyle/>
        <a:p>
          <a:pPr>
            <a:lnSpc>
              <a:spcPct val="100000"/>
            </a:lnSpc>
          </a:pPr>
          <a:endParaRPr lang="ja-JP" altLang="en-US" sz="2000" dirty="0">
            <a:latin typeface="メイリオ" panose="020B0604030504040204" pitchFamily="50" charset="-128"/>
            <a:ea typeface="メイリオ" panose="020B0604030504040204" pitchFamily="50" charset="-128"/>
          </a:endParaRPr>
        </a:p>
      </dgm:t>
    </dgm:pt>
    <dgm:pt modelId="{8E435ECC-52FD-46C3-8F49-60F8C3477CC1}" type="parTrans" cxnId="{3503B6BA-C174-4262-94C7-2517FEB98403}">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577108F2-52F2-4AB3-B62A-B2ED7A5C7656}" type="sibTrans" cxnId="{3503B6BA-C174-4262-94C7-2517FEB98403}">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38ACBACD-957F-4A21-8DA2-5C86E748A800}">
      <dgm:prSet custT="1"/>
      <dgm:spPr/>
      <dgm:t>
        <a:bodyPr/>
        <a:lstStyle/>
        <a:p>
          <a:pPr>
            <a:lnSpc>
              <a:spcPct val="100000"/>
            </a:lnSpc>
            <a:defRPr b="1"/>
          </a:pPr>
          <a:r>
            <a:rPr lang="ja-JP" altLang="en-US" sz="2000" u="sng" dirty="0">
              <a:latin typeface="メイリオ" panose="020B0604030504040204" pitchFamily="50" charset="-128"/>
              <a:ea typeface="メイリオ" panose="020B0604030504040204" pitchFamily="50" charset="-128"/>
            </a:rPr>
            <a:t>遺伝子の役割</a:t>
          </a:r>
          <a:r>
            <a:rPr lang="ja-JP" altLang="en-US" sz="2000" dirty="0">
              <a:latin typeface="メイリオ" panose="020B0604030504040204" pitchFamily="50" charset="-128"/>
              <a:ea typeface="メイリオ" panose="020B0604030504040204" pitchFamily="50" charset="-128"/>
            </a:rPr>
            <a:t>：</a:t>
          </a:r>
        </a:p>
      </dgm:t>
    </dgm:pt>
    <dgm:pt modelId="{8BA9E6B7-D8AB-49F6-8A20-1DEA29D65002}" type="parTrans" cxnId="{49DD704F-88AA-4DB8-BCEE-871F91D8128B}">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F7D99D53-D8EC-40F6-8747-15F346E8ABD2}" type="sibTrans" cxnId="{49DD704F-88AA-4DB8-BCEE-871F91D8128B}">
      <dgm:prSet/>
      <dgm:spPr/>
      <dgm:t>
        <a:bodyPr/>
        <a:lstStyle/>
        <a:p>
          <a:pPr>
            <a:lnSpc>
              <a:spcPct val="100000"/>
            </a:lnSpc>
            <a:defRPr b="1"/>
          </a:pPr>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5B8053A1-520D-4A4B-AF38-D102C90E2323}">
      <dgm:prSet custT="1"/>
      <dgm:spPr/>
      <dgm:t>
        <a:bodyPr/>
        <a:lstStyle/>
        <a:p>
          <a:pPr>
            <a:lnSpc>
              <a:spcPct val="100000"/>
            </a:lnSpc>
          </a:pPr>
          <a:r>
            <a:rPr lang="ja-JP" altLang="en-US" sz="2000" dirty="0">
              <a:latin typeface="メイリオ" panose="020B0604030504040204" pitchFamily="50" charset="-128"/>
              <a:ea typeface="メイリオ" panose="020B0604030504040204" pitchFamily="50" charset="-128"/>
            </a:rPr>
            <a:t>多くの</a:t>
          </a:r>
          <a:r>
            <a:rPr lang="ja-JP" altLang="en-US" sz="2000" dirty="0">
              <a:solidFill>
                <a:srgbClr val="FF0000"/>
              </a:solidFill>
              <a:latin typeface="メイリオ" panose="020B0604030504040204" pitchFamily="50" charset="-128"/>
              <a:ea typeface="メイリオ" panose="020B0604030504040204" pitchFamily="50" charset="-128"/>
            </a:rPr>
            <a:t>遺伝子</a:t>
          </a:r>
          <a:r>
            <a:rPr lang="ja-JP" altLang="en-US" sz="2000" dirty="0">
              <a:latin typeface="メイリオ" panose="020B0604030504040204" pitchFamily="50" charset="-128"/>
              <a:ea typeface="メイリオ" panose="020B0604030504040204" pitchFamily="50" charset="-128"/>
            </a:rPr>
            <a:t>が関与し、</a:t>
          </a:r>
          <a:r>
            <a:rPr lang="ja-JP" altLang="en-US" sz="2000" b="1" dirty="0">
              <a:latin typeface="メイリオ" panose="020B0604030504040204" pitchFamily="50" charset="-128"/>
              <a:ea typeface="メイリオ" panose="020B0604030504040204" pitchFamily="50" charset="-128"/>
            </a:rPr>
            <a:t>個人の特性や健康</a:t>
          </a:r>
          <a:r>
            <a:rPr lang="ja-JP" altLang="en-US" sz="2000" dirty="0">
              <a:latin typeface="メイリオ" panose="020B0604030504040204" pitchFamily="50" charset="-128"/>
              <a:ea typeface="メイリオ" panose="020B0604030504040204" pitchFamily="50" charset="-128"/>
            </a:rPr>
            <a:t>に影響を与えると考えられている。</a:t>
          </a:r>
        </a:p>
      </dgm:t>
    </dgm:pt>
    <dgm:pt modelId="{D2F9D4B2-F847-4AA7-834C-013233CF31E5}" type="parTrans" cxnId="{27D96E37-77A6-469A-B5E8-FA3D310BA01A}">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F075FDA1-CD94-4FD2-A7E5-C2A28ABDEC79}" type="sibTrans" cxnId="{27D96E37-77A6-469A-B5E8-FA3D310BA01A}">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CBEE2939-BC80-444E-9E23-364D529DD51E}">
      <dgm:prSet custT="1"/>
      <dgm:spPr/>
      <dgm:t>
        <a:bodyPr/>
        <a:lstStyle/>
        <a:p>
          <a:pPr>
            <a:lnSpc>
              <a:spcPct val="100000"/>
            </a:lnSpc>
            <a:defRPr b="1"/>
          </a:pPr>
          <a:r>
            <a:rPr lang="ja-JP" altLang="en-US" sz="2000" u="sng" dirty="0">
              <a:latin typeface="メイリオ" panose="020B0604030504040204" pitchFamily="50" charset="-128"/>
              <a:ea typeface="メイリオ" panose="020B0604030504040204" pitchFamily="50" charset="-128"/>
            </a:rPr>
            <a:t>妊娠中と出生時のリスク</a:t>
          </a:r>
          <a:r>
            <a:rPr lang="ja-JP" altLang="en-US" sz="2000" dirty="0">
              <a:latin typeface="メイリオ" panose="020B0604030504040204" pitchFamily="50" charset="-128"/>
              <a:ea typeface="メイリオ" panose="020B0604030504040204" pitchFamily="50" charset="-128"/>
            </a:rPr>
            <a:t>：</a:t>
          </a:r>
        </a:p>
      </dgm:t>
    </dgm:pt>
    <dgm:pt modelId="{C0EC88B7-4622-45E1-A6E6-DCCF6CB64398}" type="parTrans" cxnId="{3C216A20-D3A4-4382-9083-8B5A2343D2A7}">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DB8934F3-0386-4EA5-902B-51FA5073AA72}" type="sibTrans" cxnId="{3C216A20-D3A4-4382-9083-8B5A2343D2A7}">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8EE7EF41-3A63-471D-83CB-193127B1744C}">
      <dgm:prSet custT="1"/>
      <dgm:spPr/>
      <dgm:t>
        <a:bodyPr/>
        <a:lstStyle/>
        <a:p>
          <a:pPr>
            <a:lnSpc>
              <a:spcPct val="100000"/>
            </a:lnSpc>
          </a:pPr>
          <a:r>
            <a:rPr lang="ja-JP" altLang="en-US" sz="2000" dirty="0">
              <a:solidFill>
                <a:srgbClr val="FF0000"/>
              </a:solidFill>
              <a:latin typeface="メイリオ" panose="020B0604030504040204" pitchFamily="50" charset="-128"/>
              <a:ea typeface="メイリオ" panose="020B0604030504040204" pitchFamily="50" charset="-128"/>
            </a:rPr>
            <a:t>妊娠中の環境や出生時の状況</a:t>
          </a:r>
          <a:r>
            <a:rPr lang="ja-JP" altLang="en-US" sz="2000" dirty="0">
              <a:latin typeface="メイリオ" panose="020B0604030504040204" pitchFamily="50" charset="-128"/>
              <a:ea typeface="メイリオ" panose="020B0604030504040204" pitchFamily="50" charset="-128"/>
            </a:rPr>
            <a:t>は、健康リスクの主要な因子として</a:t>
          </a:r>
          <a:br>
            <a:rPr lang="en-US" altLang="ja-JP" sz="2000" dirty="0">
              <a:latin typeface="メイリオ" panose="020B0604030504040204" pitchFamily="50" charset="-128"/>
              <a:ea typeface="メイリオ" panose="020B0604030504040204" pitchFamily="50" charset="-128"/>
            </a:rPr>
          </a:br>
          <a:r>
            <a:rPr lang="ja-JP" altLang="en-US" sz="2000" b="1" dirty="0">
              <a:latin typeface="メイリオ" panose="020B0604030504040204" pitchFamily="50" charset="-128"/>
              <a:ea typeface="メイリオ" panose="020B0604030504040204" pitchFamily="50" charset="-128"/>
            </a:rPr>
            <a:t>研究されている</a:t>
          </a:r>
          <a:r>
            <a:rPr lang="ja-JP" altLang="en-US" sz="2000" dirty="0">
              <a:latin typeface="メイリオ" panose="020B0604030504040204" pitchFamily="50" charset="-128"/>
              <a:ea typeface="メイリオ" panose="020B0604030504040204" pitchFamily="50" charset="-128"/>
            </a:rPr>
            <a:t>。</a:t>
          </a:r>
        </a:p>
      </dgm:t>
    </dgm:pt>
    <dgm:pt modelId="{AE8956AC-5406-474F-8C2F-AD13E4320BBB}" type="parTrans" cxnId="{2A8B6002-17BE-4CC8-966E-950EB4785F6C}">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687DF8F6-60FB-4FD8-AC12-67AE2D16791B}" type="sibTrans" cxnId="{2A8B6002-17BE-4CC8-966E-950EB4785F6C}">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85CEAFD9-7410-40A3-B90D-2FF4BD2FD5B5}" type="pres">
      <dgm:prSet presAssocID="{74D278A1-B85B-4218-AF98-CBF8646719F7}" presName="Root" presStyleCnt="0">
        <dgm:presLayoutVars>
          <dgm:dir/>
          <dgm:resizeHandles val="exact"/>
        </dgm:presLayoutVars>
      </dgm:prSet>
      <dgm:spPr/>
    </dgm:pt>
    <dgm:pt modelId="{93ABEDEC-DDE8-42ED-A84F-C2D97E56E623}" type="pres">
      <dgm:prSet presAssocID="{EB2E4307-2E2B-4AAE-B2E6-1EA9400C5FD5}" presName="Composite" presStyleCnt="0"/>
      <dgm:spPr/>
    </dgm:pt>
    <dgm:pt modelId="{9854AB82-5DAA-41C1-BEFD-25D526430F4E}" type="pres">
      <dgm:prSet presAssocID="{EB2E4307-2E2B-4AAE-B2E6-1EA9400C5FD5}" presName="Picture" presStyleLbl="node1" presStyleIdx="0" presStyleCnt="3" custLinFactY="7276" custLinFactNeighborX="-836" custLinFactNeighborY="100000"/>
      <dgm:spPr>
        <a:blipFill>
          <a:blip xmlns:r="http://schemas.openxmlformats.org/officeDocument/2006/relationships" r:embed="rId1">
            <a:extLst>
              <a:ext uri="{28A0092B-C50C-407E-A947-70E740481C1C}">
                <a14:useLocalDpi xmlns:a14="http://schemas.microsoft.com/office/drawing/2010/main" val="0"/>
              </a:ext>
            </a:extLst>
          </a:blip>
          <a:srcRect l="25000" r="2" b="3"/>
          <a:stretch/>
        </a:blipFill>
      </dgm:spPr>
      <dgm:extLst>
        <a:ext uri="{E40237B7-FDA0-4F09-8148-C483321AD2D9}">
          <dgm14:cNvPr xmlns:dgm14="http://schemas.microsoft.com/office/drawing/2010/diagram" id="0" name="" descr="白いDNA構造"/>
        </a:ext>
      </dgm:extLst>
    </dgm:pt>
    <dgm:pt modelId="{9F6E1796-3369-467D-AE6E-24074C1B28B1}" type="pres">
      <dgm:prSet presAssocID="{EB2E4307-2E2B-4AAE-B2E6-1EA9400C5FD5}" presName="Subtitle" presStyleLbl="revTx" presStyleIdx="0" presStyleCnt="6">
        <dgm:presLayoutVars>
          <dgm:chMax val="0"/>
          <dgm:bulletEnabled/>
        </dgm:presLayoutVars>
      </dgm:prSet>
      <dgm:spPr/>
    </dgm:pt>
    <dgm:pt modelId="{D7E30673-E4B6-45EC-AFE1-59183BCD5143}" type="pres">
      <dgm:prSet presAssocID="{EB2E4307-2E2B-4AAE-B2E6-1EA9400C5FD5}" presName="Description" presStyleLbl="revTx" presStyleIdx="1" presStyleCnt="6">
        <dgm:presLayoutVars>
          <dgm:bulletEnabled/>
        </dgm:presLayoutVars>
      </dgm:prSet>
      <dgm:spPr/>
    </dgm:pt>
    <dgm:pt modelId="{7246E27B-5515-496D-B99D-851FCC91B773}" type="pres">
      <dgm:prSet presAssocID="{5B00E339-41C9-4F27-93E9-65AC179159E3}" presName="sibTrans" presStyleLbl="sibTrans2D1" presStyleIdx="0" presStyleCnt="0"/>
      <dgm:spPr/>
    </dgm:pt>
    <dgm:pt modelId="{BD01B57B-7F19-41B5-B238-FFDDC51FC3F5}" type="pres">
      <dgm:prSet presAssocID="{38ACBACD-957F-4A21-8DA2-5C86E748A800}" presName="Composite" presStyleCnt="0"/>
      <dgm:spPr/>
    </dgm:pt>
    <dgm:pt modelId="{394FC0E9-CAA3-4664-A313-8FCF3F8A06D9}" type="pres">
      <dgm:prSet presAssocID="{38ACBACD-957F-4A21-8DA2-5C86E748A800}" presName="Picture" presStyleLbl="node1" presStyleIdx="1" presStyleCnt="3" custLinFactY="-8000" custLinFactNeighborX="-836" custLinFactNeighborY="-100000"/>
      <dgm:spPr>
        <a:blipFill>
          <a:blip xmlns:r="http://schemas.openxmlformats.org/officeDocument/2006/relationships" r:embed="rId2">
            <a:extLst>
              <a:ext uri="{28A0092B-C50C-407E-A947-70E740481C1C}">
                <a14:useLocalDpi xmlns:a14="http://schemas.microsoft.com/office/drawing/2010/main" val="0"/>
              </a:ext>
            </a:extLst>
          </a:blip>
          <a:srcRect l="6051" r="27200" b="2"/>
          <a:stretch/>
        </a:blipFill>
      </dgm:spPr>
      <dgm:extLst>
        <a:ext uri="{E40237B7-FDA0-4F09-8148-C483321AD2D9}">
          <dgm14:cNvPr xmlns:dgm14="http://schemas.microsoft.com/office/drawing/2010/diagram" id="0" name="" descr="海岸線に沿った水と岩 - 前景の岩や小石に選択的に焦点を当てたローアングルビュー。"/>
        </a:ext>
      </dgm:extLst>
    </dgm:pt>
    <dgm:pt modelId="{E04182FE-C4C7-463D-8DA0-77F25D4364D2}" type="pres">
      <dgm:prSet presAssocID="{38ACBACD-957F-4A21-8DA2-5C86E748A800}" presName="Subtitle" presStyleLbl="revTx" presStyleIdx="2" presStyleCnt="6">
        <dgm:presLayoutVars>
          <dgm:chMax val="0"/>
          <dgm:bulletEnabled/>
        </dgm:presLayoutVars>
      </dgm:prSet>
      <dgm:spPr/>
    </dgm:pt>
    <dgm:pt modelId="{2D287E6D-0867-4CF9-9820-0FA63E535041}" type="pres">
      <dgm:prSet presAssocID="{38ACBACD-957F-4A21-8DA2-5C86E748A800}" presName="Description" presStyleLbl="revTx" presStyleIdx="3" presStyleCnt="6">
        <dgm:presLayoutVars>
          <dgm:bulletEnabled/>
        </dgm:presLayoutVars>
      </dgm:prSet>
      <dgm:spPr/>
    </dgm:pt>
    <dgm:pt modelId="{41A3FBBB-7867-42A5-87B4-9B5C153A5649}" type="pres">
      <dgm:prSet presAssocID="{F7D99D53-D8EC-40F6-8747-15F346E8ABD2}" presName="sibTrans" presStyleLbl="sibTrans2D1" presStyleIdx="0" presStyleCnt="0"/>
      <dgm:spPr/>
    </dgm:pt>
    <dgm:pt modelId="{B56B8CC7-8D5E-4FD8-8926-432F79F11C18}" type="pres">
      <dgm:prSet presAssocID="{CBEE2939-BC80-444E-9E23-364D529DD51E}" presName="Composite" presStyleCnt="0"/>
      <dgm:spPr/>
    </dgm:pt>
    <dgm:pt modelId="{15337F58-62C3-4CDF-9D80-ED61F084D47B}" type="pres">
      <dgm:prSet presAssocID="{CBEE2939-BC80-444E-9E23-364D529DD51E}"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33251" b="2"/>
          <a:stretch/>
        </a:blipFill>
      </dgm:spPr>
      <dgm:extLst>
        <a:ext uri="{E40237B7-FDA0-4F09-8148-C483321AD2D9}">
          <dgm14:cNvPr xmlns:dgm14="http://schemas.microsoft.com/office/drawing/2010/diagram" id="0" name="" descr="幸せな妊婦さん"/>
        </a:ext>
      </dgm:extLst>
    </dgm:pt>
    <dgm:pt modelId="{D11CB33C-568B-4A43-A71D-31BCA7C1A7EE}" type="pres">
      <dgm:prSet presAssocID="{CBEE2939-BC80-444E-9E23-364D529DD51E}" presName="Subtitle" presStyleLbl="revTx" presStyleIdx="4" presStyleCnt="6" custLinFactNeighborY="-48336">
        <dgm:presLayoutVars>
          <dgm:chMax val="0"/>
          <dgm:bulletEnabled/>
        </dgm:presLayoutVars>
      </dgm:prSet>
      <dgm:spPr/>
    </dgm:pt>
    <dgm:pt modelId="{D5B96BD2-ABC7-484D-BABE-184E70F7F3E3}" type="pres">
      <dgm:prSet presAssocID="{CBEE2939-BC80-444E-9E23-364D529DD51E}" presName="Description" presStyleLbl="revTx" presStyleIdx="5" presStyleCnt="6" custLinFactNeighborY="-20034">
        <dgm:presLayoutVars>
          <dgm:bulletEnabled/>
        </dgm:presLayoutVars>
      </dgm:prSet>
      <dgm:spPr/>
    </dgm:pt>
  </dgm:ptLst>
  <dgm:cxnLst>
    <dgm:cxn modelId="{2A8B6002-17BE-4CC8-966E-950EB4785F6C}" srcId="{CBEE2939-BC80-444E-9E23-364D529DD51E}" destId="{8EE7EF41-3A63-471D-83CB-193127B1744C}" srcOrd="0" destOrd="0" parTransId="{AE8956AC-5406-474F-8C2F-AD13E4320BBB}" sibTransId="{687DF8F6-60FB-4FD8-AC12-67AE2D16791B}"/>
    <dgm:cxn modelId="{76B2650A-A1C4-4961-9C4A-BBB6BC8B0AB6}" type="presOf" srcId="{CBEE2939-BC80-444E-9E23-364D529DD51E}" destId="{D11CB33C-568B-4A43-A71D-31BCA7C1A7EE}" srcOrd="0" destOrd="0" presId="urn:microsoft.com/office/officeart/2024/3/layout/verticalVisualTextBlock1"/>
    <dgm:cxn modelId="{3C216A20-D3A4-4382-9083-8B5A2343D2A7}" srcId="{74D278A1-B85B-4218-AF98-CBF8646719F7}" destId="{CBEE2939-BC80-444E-9E23-364D529DD51E}" srcOrd="2" destOrd="0" parTransId="{C0EC88B7-4622-45E1-A6E6-DCCF6CB64398}" sibTransId="{DB8934F3-0386-4EA5-902B-51FA5073AA72}"/>
    <dgm:cxn modelId="{286E2C29-6016-4A0B-8C5A-7C1CF391E60B}" type="presOf" srcId="{8EE7EF41-3A63-471D-83CB-193127B1744C}" destId="{D5B96BD2-ABC7-484D-BABE-184E70F7F3E3}" srcOrd="0" destOrd="0" presId="urn:microsoft.com/office/officeart/2024/3/layout/verticalVisualTextBlock1"/>
    <dgm:cxn modelId="{27D96E37-77A6-469A-B5E8-FA3D310BA01A}" srcId="{38ACBACD-957F-4A21-8DA2-5C86E748A800}" destId="{5B8053A1-520D-4A4B-AF38-D102C90E2323}" srcOrd="0" destOrd="0" parTransId="{D2F9D4B2-F847-4AA7-834C-013233CF31E5}" sibTransId="{F075FDA1-CD94-4FD2-A7E5-C2A28ABDEC79}"/>
    <dgm:cxn modelId="{C17A2638-C04A-4918-9B35-9C4325197FD3}" type="presOf" srcId="{38ACBACD-957F-4A21-8DA2-5C86E748A800}" destId="{E04182FE-C4C7-463D-8DA0-77F25D4364D2}" srcOrd="0" destOrd="0" presId="urn:microsoft.com/office/officeart/2024/3/layout/verticalVisualTextBlock1"/>
    <dgm:cxn modelId="{10254538-E279-44ED-BCDB-4DB70C3DEE03}" type="presOf" srcId="{B71CD699-87B2-44A8-9E9B-A23EF746F1C9}" destId="{D7E30673-E4B6-45EC-AFE1-59183BCD5143}" srcOrd="0" destOrd="0" presId="urn:microsoft.com/office/officeart/2024/3/layout/verticalVisualTextBlock1"/>
    <dgm:cxn modelId="{180A5963-7B3C-48B2-8A57-6ABAB60E4FCA}" srcId="{74D278A1-B85B-4218-AF98-CBF8646719F7}" destId="{EB2E4307-2E2B-4AAE-B2E6-1EA9400C5FD5}" srcOrd="0" destOrd="0" parTransId="{4B833F80-B62D-4695-9310-5B1E1A73FCA3}" sibTransId="{5B00E339-41C9-4F27-93E9-65AC179159E3}"/>
    <dgm:cxn modelId="{C145A447-C1E8-4C95-8D83-AF7661C3097F}" type="presOf" srcId="{74D278A1-B85B-4218-AF98-CBF8646719F7}" destId="{85CEAFD9-7410-40A3-B90D-2FF4BD2FD5B5}" srcOrd="0" destOrd="0" presId="urn:microsoft.com/office/officeart/2024/3/layout/verticalVisualTextBlock1"/>
    <dgm:cxn modelId="{9397FC68-BD45-405F-A4A5-7BF6DF450D10}" type="presOf" srcId="{EB2E4307-2E2B-4AAE-B2E6-1EA9400C5FD5}" destId="{9F6E1796-3369-467D-AE6E-24074C1B28B1}" srcOrd="0" destOrd="0" presId="urn:microsoft.com/office/officeart/2024/3/layout/verticalVisualTextBlock1"/>
    <dgm:cxn modelId="{49DD704F-88AA-4DB8-BCEE-871F91D8128B}" srcId="{74D278A1-B85B-4218-AF98-CBF8646719F7}" destId="{38ACBACD-957F-4A21-8DA2-5C86E748A800}" srcOrd="1" destOrd="0" parTransId="{8BA9E6B7-D8AB-49F6-8A20-1DEA29D65002}" sibTransId="{F7D99D53-D8EC-40F6-8747-15F346E8ABD2}"/>
    <dgm:cxn modelId="{3503B6BA-C174-4262-94C7-2517FEB98403}" srcId="{EB2E4307-2E2B-4AAE-B2E6-1EA9400C5FD5}" destId="{B71CD699-87B2-44A8-9E9B-A23EF746F1C9}" srcOrd="0" destOrd="0" parTransId="{8E435ECC-52FD-46C3-8F49-60F8C3477CC1}" sibTransId="{577108F2-52F2-4AB3-B62A-B2ED7A5C7656}"/>
    <dgm:cxn modelId="{5DF0E6C1-B508-4BDE-89AC-511D2161FBB8}" type="presOf" srcId="{5B00E339-41C9-4F27-93E9-65AC179159E3}" destId="{7246E27B-5515-496D-B99D-851FCC91B773}" srcOrd="0" destOrd="0" presId="urn:microsoft.com/office/officeart/2024/3/layout/verticalVisualTextBlock1"/>
    <dgm:cxn modelId="{2E033FD3-965D-40AB-B5B9-F0A2F6004982}" type="presOf" srcId="{F7D99D53-D8EC-40F6-8747-15F346E8ABD2}" destId="{41A3FBBB-7867-42A5-87B4-9B5C153A5649}" srcOrd="0" destOrd="0" presId="urn:microsoft.com/office/officeart/2024/3/layout/verticalVisualTextBlock1"/>
    <dgm:cxn modelId="{D6969ED3-97AA-472D-86F6-FFCFCB09332F}" type="presOf" srcId="{5B8053A1-520D-4A4B-AF38-D102C90E2323}" destId="{2D287E6D-0867-4CF9-9820-0FA63E535041}" srcOrd="0" destOrd="0" presId="urn:microsoft.com/office/officeart/2024/3/layout/verticalVisualTextBlock1"/>
    <dgm:cxn modelId="{4EA185CA-E223-4877-AE7A-87B0727B7827}" type="presParOf" srcId="{85CEAFD9-7410-40A3-B90D-2FF4BD2FD5B5}" destId="{93ABEDEC-DDE8-42ED-A84F-C2D97E56E623}" srcOrd="0" destOrd="0" presId="urn:microsoft.com/office/officeart/2024/3/layout/verticalVisualTextBlock1"/>
    <dgm:cxn modelId="{CC1BFF41-411A-4D90-AFD2-9EC7D6B1DE66}" type="presParOf" srcId="{93ABEDEC-DDE8-42ED-A84F-C2D97E56E623}" destId="{9854AB82-5DAA-41C1-BEFD-25D526430F4E}" srcOrd="0" destOrd="0" presId="urn:microsoft.com/office/officeart/2024/3/layout/verticalVisualTextBlock1"/>
    <dgm:cxn modelId="{2FBC7E13-3166-4A21-866B-6056DAD26475}" type="presParOf" srcId="{93ABEDEC-DDE8-42ED-A84F-C2D97E56E623}" destId="{9F6E1796-3369-467D-AE6E-24074C1B28B1}" srcOrd="1" destOrd="0" presId="urn:microsoft.com/office/officeart/2024/3/layout/verticalVisualTextBlock1"/>
    <dgm:cxn modelId="{67122B4F-C348-49C8-93B9-E68EA573FAD2}" type="presParOf" srcId="{93ABEDEC-DDE8-42ED-A84F-C2D97E56E623}" destId="{D7E30673-E4B6-45EC-AFE1-59183BCD5143}" srcOrd="2" destOrd="0" presId="urn:microsoft.com/office/officeart/2024/3/layout/verticalVisualTextBlock1"/>
    <dgm:cxn modelId="{3E9F9730-3B35-4852-9D6C-1EEE20670F95}" type="presParOf" srcId="{85CEAFD9-7410-40A3-B90D-2FF4BD2FD5B5}" destId="{7246E27B-5515-496D-B99D-851FCC91B773}" srcOrd="1" destOrd="0" presId="urn:microsoft.com/office/officeart/2024/3/layout/verticalVisualTextBlock1"/>
    <dgm:cxn modelId="{E021A8C7-8FCA-4DA8-87D7-FC0082AB5A5A}" type="presParOf" srcId="{85CEAFD9-7410-40A3-B90D-2FF4BD2FD5B5}" destId="{BD01B57B-7F19-41B5-B238-FFDDC51FC3F5}" srcOrd="2" destOrd="0" presId="urn:microsoft.com/office/officeart/2024/3/layout/verticalVisualTextBlock1"/>
    <dgm:cxn modelId="{F0840A03-BCD4-4A12-A94A-D1B48F3B22D1}" type="presParOf" srcId="{BD01B57B-7F19-41B5-B238-FFDDC51FC3F5}" destId="{394FC0E9-CAA3-4664-A313-8FCF3F8A06D9}" srcOrd="0" destOrd="0" presId="urn:microsoft.com/office/officeart/2024/3/layout/verticalVisualTextBlock1"/>
    <dgm:cxn modelId="{FDB3423B-CAD3-47BC-A0FB-DFCC28C99400}" type="presParOf" srcId="{BD01B57B-7F19-41B5-B238-FFDDC51FC3F5}" destId="{E04182FE-C4C7-463D-8DA0-77F25D4364D2}" srcOrd="1" destOrd="0" presId="urn:microsoft.com/office/officeart/2024/3/layout/verticalVisualTextBlock1"/>
    <dgm:cxn modelId="{6F527FB1-7ED0-4562-ADBD-856695A0338B}" type="presParOf" srcId="{BD01B57B-7F19-41B5-B238-FFDDC51FC3F5}" destId="{2D287E6D-0867-4CF9-9820-0FA63E535041}" srcOrd="2" destOrd="0" presId="urn:microsoft.com/office/officeart/2024/3/layout/verticalVisualTextBlock1"/>
    <dgm:cxn modelId="{A3352D1A-16D1-4635-88DF-CD2681407E6E}" type="presParOf" srcId="{85CEAFD9-7410-40A3-B90D-2FF4BD2FD5B5}" destId="{41A3FBBB-7867-42A5-87B4-9B5C153A5649}" srcOrd="3" destOrd="0" presId="urn:microsoft.com/office/officeart/2024/3/layout/verticalVisualTextBlock1"/>
    <dgm:cxn modelId="{3E54ED9E-7784-4AF2-99DD-07A9B5682823}" type="presParOf" srcId="{85CEAFD9-7410-40A3-B90D-2FF4BD2FD5B5}" destId="{B56B8CC7-8D5E-4FD8-8926-432F79F11C18}" srcOrd="4" destOrd="0" presId="urn:microsoft.com/office/officeart/2024/3/layout/verticalVisualTextBlock1"/>
    <dgm:cxn modelId="{B9BB08E0-8E32-4239-87F7-3023BAD79335}" type="presParOf" srcId="{B56B8CC7-8D5E-4FD8-8926-432F79F11C18}" destId="{15337F58-62C3-4CDF-9D80-ED61F084D47B}" srcOrd="0" destOrd="0" presId="urn:microsoft.com/office/officeart/2024/3/layout/verticalVisualTextBlock1"/>
    <dgm:cxn modelId="{CA8B6C64-E7BA-41A3-BD39-204A5C518296}" type="presParOf" srcId="{B56B8CC7-8D5E-4FD8-8926-432F79F11C18}" destId="{D11CB33C-568B-4A43-A71D-31BCA7C1A7EE}" srcOrd="1" destOrd="0" presId="urn:microsoft.com/office/officeart/2024/3/layout/verticalVisualTextBlock1"/>
    <dgm:cxn modelId="{715FBCC5-6E22-4CDD-B728-4A47F3560533}" type="presParOf" srcId="{B56B8CC7-8D5E-4FD8-8926-432F79F11C18}" destId="{D5B96BD2-ABC7-484D-BABE-184E70F7F3E3}" srcOrd="2" destOrd="0" presId="urn:microsoft.com/office/officeart/2024/3/layout/verticalVisualTextBlock1"/>
  </dgm:cxnLst>
  <dgm:bg>
    <a:noFill/>
  </dgm:bg>
  <dgm:whole>
    <a:ln>
      <a:solidFill>
        <a:schemeClr val="tx2">
          <a:lumMod val="50000"/>
          <a:lumOff val="5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926F07-8473-4CAE-BAE5-AE39509EB757}"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kumimoji="1" lang="ja-JP" altLang="en-US"/>
        </a:p>
      </dgm:t>
    </dgm:pt>
    <dgm:pt modelId="{004A369F-CA0C-40AD-B2CE-878C7F9C012B}">
      <dgm:prSet custT="1"/>
      <dgm:spPr/>
      <dgm:t>
        <a:bodyPr/>
        <a:lstStyle/>
        <a:p>
          <a:pPr>
            <a:lnSpc>
              <a:spcPct val="100000"/>
            </a:lnSpc>
            <a:defRPr b="1"/>
          </a:pPr>
          <a:r>
            <a:rPr lang="ja-JP" altLang="en-US" sz="2000" b="1" dirty="0">
              <a:latin typeface="メイリオ" panose="020B0604030504040204" pitchFamily="50" charset="-128"/>
              <a:ea typeface="メイリオ" panose="020B0604030504040204" pitchFamily="50" charset="-128"/>
            </a:rPr>
            <a:t>■</a:t>
          </a:r>
          <a:r>
            <a:rPr lang="ja-JP" altLang="en-US" sz="2000" u="sng" dirty="0">
              <a:latin typeface="メイリオ" panose="020B0604030504040204" pitchFamily="50" charset="-128"/>
              <a:ea typeface="メイリオ" panose="020B0604030504040204" pitchFamily="50" charset="-128"/>
            </a:rPr>
            <a:t>多様性の尊重</a:t>
          </a:r>
          <a:r>
            <a:rPr lang="ja-JP" altLang="en-US" sz="2000" dirty="0">
              <a:latin typeface="メイリオ" panose="020B0604030504040204" pitchFamily="50" charset="-128"/>
              <a:ea typeface="メイリオ" panose="020B0604030504040204" pitchFamily="50" charset="-128"/>
            </a:rPr>
            <a:t>：</a:t>
          </a:r>
        </a:p>
      </dgm:t>
    </dgm:pt>
    <dgm:pt modelId="{C6FC25F8-790C-45FC-BA51-130A72987AF4}" type="parTrans" cxnId="{676A2940-DB48-49EE-83BE-8DB09F54C672}">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67F7D15F-DFF2-4742-B3ED-5485AE3CC84B}" type="sibTrans" cxnId="{676A2940-DB48-49EE-83BE-8DB09F54C672}">
      <dgm:prSet/>
      <dgm:spPr/>
      <dgm:t>
        <a:bodyPr/>
        <a:lstStyle/>
        <a:p>
          <a:pPr>
            <a:lnSpc>
              <a:spcPct val="100000"/>
            </a:lnSpc>
            <a:defRPr b="1"/>
          </a:pPr>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405AB99F-0BAE-4A01-85C8-472F2BB121B9}">
      <dgm:prSet custT="1"/>
      <dgm:spPr/>
      <dgm:t>
        <a:bodyPr/>
        <a:lstStyle/>
        <a:p>
          <a:pPr>
            <a:lnSpc>
              <a:spcPct val="100000"/>
            </a:lnSpc>
          </a:pPr>
          <a:r>
            <a:rPr lang="ja-JP" altLang="en-US" sz="2000" b="1" dirty="0">
              <a:latin typeface="メイリオ" panose="020B0604030504040204" pitchFamily="50" charset="-128"/>
              <a:ea typeface="メイリオ" panose="020B0604030504040204" pitchFamily="50" charset="-128"/>
            </a:rPr>
            <a:t>多様な背景や特性を持つ人々の価値を認め、尊重する。 </a:t>
          </a:r>
          <a:r>
            <a:rPr lang="en-US" altLang="ja-JP" sz="2000" b="1" dirty="0">
              <a:solidFill>
                <a:srgbClr val="FF0000"/>
              </a:solidFill>
              <a:latin typeface="メイリオ" panose="020B0604030504040204" pitchFamily="50" charset="-128"/>
              <a:ea typeface="メイリオ" panose="020B0604030504040204" pitchFamily="50" charset="-128"/>
            </a:rPr>
            <a:t>(Diversity)</a:t>
          </a:r>
          <a:endParaRPr lang="ja-JP" altLang="en-US" sz="2000" dirty="0">
            <a:latin typeface="メイリオ" panose="020B0604030504040204" pitchFamily="50" charset="-128"/>
            <a:ea typeface="メイリオ" panose="020B0604030504040204" pitchFamily="50" charset="-128"/>
          </a:endParaRPr>
        </a:p>
      </dgm:t>
    </dgm:pt>
    <dgm:pt modelId="{48B1455A-1E0C-455A-91C5-443374177963}" type="parTrans" cxnId="{86A436DE-9714-43F7-A43B-DCC33F990A4C}">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44AF93A8-01C6-489E-B266-625F3A0746A4}" type="sibTrans" cxnId="{86A436DE-9714-43F7-A43B-DCC33F990A4C}">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993CCFA2-641D-4B68-8907-F734D9EAD941}">
      <dgm:prSet custT="1"/>
      <dgm:spPr/>
      <dgm:t>
        <a:bodyPr/>
        <a:lstStyle/>
        <a:p>
          <a:pPr>
            <a:lnSpc>
              <a:spcPct val="100000"/>
            </a:lnSpc>
            <a:defRPr b="1"/>
          </a:pPr>
          <a:r>
            <a:rPr lang="ja-JP" altLang="en-US" sz="2000" b="1" dirty="0">
              <a:latin typeface="メイリオ" panose="020B0604030504040204" pitchFamily="50" charset="-128"/>
              <a:ea typeface="メイリオ" panose="020B0604030504040204" pitchFamily="50" charset="-128"/>
            </a:rPr>
            <a:t>■</a:t>
          </a:r>
          <a:r>
            <a:rPr lang="ja-JP" altLang="en-US" sz="2000" u="sng" dirty="0">
              <a:latin typeface="メイリオ" panose="020B0604030504040204" pitchFamily="50" charset="-128"/>
              <a:ea typeface="メイリオ" panose="020B0604030504040204" pitchFamily="50" charset="-128"/>
            </a:rPr>
            <a:t>偏見の解消</a:t>
          </a:r>
          <a:r>
            <a:rPr lang="ja-JP" altLang="en-US" sz="2000" dirty="0">
              <a:latin typeface="メイリオ" panose="020B0604030504040204" pitchFamily="50" charset="-128"/>
              <a:ea typeface="メイリオ" panose="020B0604030504040204" pitchFamily="50" charset="-128"/>
            </a:rPr>
            <a:t>：</a:t>
          </a:r>
        </a:p>
      </dgm:t>
    </dgm:pt>
    <dgm:pt modelId="{66305EFB-E38F-433F-86DE-CED2A2A4D13F}" type="parTrans" cxnId="{115C9A87-E62A-42A4-A7B7-D8B896C29068}">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2148500C-CE5E-4581-B1DA-27FB0F23058F}" type="sibTrans" cxnId="{115C9A87-E62A-42A4-A7B7-D8B896C29068}">
      <dgm:prSet/>
      <dgm:spPr/>
      <dgm:t>
        <a:bodyPr/>
        <a:lstStyle/>
        <a:p>
          <a:pPr>
            <a:lnSpc>
              <a:spcPct val="100000"/>
            </a:lnSpc>
            <a:defRPr b="1"/>
          </a:pPr>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D66C5F97-B96A-4740-8425-52D79D122C5F}">
      <dgm:prSet custT="1"/>
      <dgm:spPr/>
      <dgm:t>
        <a:bodyPr/>
        <a:lstStyle/>
        <a:p>
          <a:pPr>
            <a:lnSpc>
              <a:spcPct val="100000"/>
            </a:lnSpc>
          </a:pPr>
          <a:r>
            <a:rPr lang="ja-JP" altLang="en-US" sz="2000" b="1" dirty="0">
              <a:latin typeface="メイリオ" panose="020B0604030504040204" pitchFamily="50" charset="-128"/>
              <a:ea typeface="メイリオ" panose="020B0604030504040204" pitchFamily="50" charset="-128"/>
            </a:rPr>
            <a:t>偏見や誤解</a:t>
          </a:r>
          <a:r>
            <a:rPr lang="ja-JP" altLang="en-US" sz="2000" dirty="0">
              <a:latin typeface="メイリオ" panose="020B0604030504040204" pitchFamily="50" charset="-128"/>
              <a:ea typeface="メイリオ" panose="020B0604030504040204" pitchFamily="50" charset="-128"/>
            </a:rPr>
            <a:t>をなくし、</a:t>
          </a:r>
          <a:r>
            <a:rPr lang="en-US" altLang="ja-JP" sz="2000" dirty="0">
              <a:latin typeface="メイリオ" panose="020B0604030504040204" pitchFamily="50" charset="-128"/>
              <a:ea typeface="メイリオ" panose="020B0604030504040204" pitchFamily="50" charset="-128"/>
            </a:rPr>
            <a:t>ASD</a:t>
          </a:r>
          <a:r>
            <a:rPr lang="ja-JP" altLang="en-US" sz="2000" dirty="0">
              <a:latin typeface="メイリオ" panose="020B0604030504040204" pitchFamily="50" charset="-128"/>
              <a:ea typeface="メイリオ" panose="020B0604030504040204" pitchFamily="50" charset="-128"/>
            </a:rPr>
            <a:t>などを持つ人々も平等に活動できる社会を目指す</a:t>
          </a:r>
          <a:r>
            <a:rPr lang="en-US" altLang="ja-JP" sz="2000" b="1" dirty="0">
              <a:solidFill>
                <a:srgbClr val="FF0000"/>
              </a:solidFill>
              <a:latin typeface="メイリオ" panose="020B0604030504040204" pitchFamily="50" charset="-128"/>
              <a:ea typeface="メイリオ" panose="020B0604030504040204" pitchFamily="50" charset="-128"/>
            </a:rPr>
            <a:t>(Equity)</a:t>
          </a:r>
          <a:endParaRPr lang="ja-JP" altLang="en-US" sz="2000" dirty="0">
            <a:latin typeface="メイリオ" panose="020B0604030504040204" pitchFamily="50" charset="-128"/>
            <a:ea typeface="メイリオ" panose="020B0604030504040204" pitchFamily="50" charset="-128"/>
          </a:endParaRPr>
        </a:p>
      </dgm:t>
    </dgm:pt>
    <dgm:pt modelId="{C1AF47BE-74B1-4EBD-9548-9D0BCEFA1CED}" type="parTrans" cxnId="{8E591D52-E402-45E4-A510-D99F26AC5728}">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0A4B377E-7D45-4E0C-AA82-63DDE5A606D5}" type="sibTrans" cxnId="{8E591D52-E402-45E4-A510-D99F26AC5728}">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540FE899-A6BF-48FE-92CE-88D31564E2B1}">
      <dgm:prSet custT="1"/>
      <dgm:spPr/>
      <dgm:t>
        <a:bodyPr/>
        <a:lstStyle/>
        <a:p>
          <a:pPr>
            <a:lnSpc>
              <a:spcPct val="100000"/>
            </a:lnSpc>
            <a:defRPr b="1"/>
          </a:pPr>
          <a:r>
            <a:rPr lang="ja-JP" altLang="en-US" sz="2000" b="1" dirty="0">
              <a:latin typeface="メイリオ" panose="020B0604030504040204" pitchFamily="50" charset="-128"/>
              <a:ea typeface="メイリオ" panose="020B0604030504040204" pitchFamily="50" charset="-128"/>
            </a:rPr>
            <a:t>■</a:t>
          </a:r>
          <a:r>
            <a:rPr lang="ja-JP" altLang="en-US" sz="2000" u="sng" dirty="0">
              <a:latin typeface="メイリオ" panose="020B0604030504040204" pitchFamily="50" charset="-128"/>
              <a:ea typeface="メイリオ" panose="020B0604030504040204" pitchFamily="50" charset="-128"/>
            </a:rPr>
            <a:t>インクルーシブ社会の実現</a:t>
          </a:r>
          <a:r>
            <a:rPr lang="ja-JP" altLang="en-US" sz="2000" dirty="0">
              <a:latin typeface="メイリオ" panose="020B0604030504040204" pitchFamily="50" charset="-128"/>
              <a:ea typeface="メイリオ" panose="020B0604030504040204" pitchFamily="50" charset="-128"/>
            </a:rPr>
            <a:t>：</a:t>
          </a:r>
        </a:p>
      </dgm:t>
    </dgm:pt>
    <dgm:pt modelId="{A66F6C6B-9FA0-49D8-B921-CCDA5AEBB9E7}" type="parTrans" cxnId="{B18EABC6-63C5-4631-936D-76A27006AD0C}">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232A7140-8745-4E75-AC3B-9E53F3A01CA8}" type="sibTrans" cxnId="{B18EABC6-63C5-4631-936D-76A27006AD0C}">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DD86F478-09E4-4DB1-AB1C-BA3106E7339F}">
      <dgm:prSet custT="1"/>
      <dgm:spPr/>
      <dgm:t>
        <a:bodyPr/>
        <a:lstStyle/>
        <a:p>
          <a:pPr>
            <a:lnSpc>
              <a:spcPct val="100000"/>
            </a:lnSpc>
          </a:pPr>
          <a:r>
            <a:rPr lang="ja-JP" altLang="en-US" sz="2000" b="1" dirty="0">
              <a:solidFill>
                <a:srgbClr val="FF0000"/>
              </a:solidFill>
              <a:latin typeface="メイリオ" panose="020B0604030504040204" pitchFamily="50" charset="-128"/>
              <a:ea typeface="メイリオ" panose="020B0604030504040204" pitchFamily="50" charset="-128"/>
            </a:rPr>
            <a:t>全ての人が参加できる社会を目標に、支援や環境整備の取り組みが必要である。</a:t>
          </a:r>
          <a:br>
            <a:rPr lang="en-US" altLang="ja-JP" sz="2000" b="1" dirty="0">
              <a:solidFill>
                <a:srgbClr val="FF0000"/>
              </a:solidFill>
              <a:latin typeface="メイリオ" panose="020B0604030504040204" pitchFamily="50" charset="-128"/>
              <a:ea typeface="メイリオ" panose="020B0604030504040204" pitchFamily="50" charset="-128"/>
            </a:rPr>
          </a:br>
          <a:r>
            <a:rPr lang="en-US" altLang="ja-JP" sz="2000" b="1" dirty="0">
              <a:solidFill>
                <a:srgbClr val="FF0000"/>
              </a:solidFill>
              <a:latin typeface="メイリオ" panose="020B0604030504040204" pitchFamily="50" charset="-128"/>
              <a:ea typeface="メイリオ" panose="020B0604030504040204" pitchFamily="50" charset="-128"/>
            </a:rPr>
            <a:t>(Inclusive)</a:t>
          </a:r>
          <a:endParaRPr lang="ja-JP" altLang="en-US" sz="2000" b="1" dirty="0">
            <a:solidFill>
              <a:srgbClr val="FF0000"/>
            </a:solidFill>
            <a:latin typeface="メイリオ" panose="020B0604030504040204" pitchFamily="50" charset="-128"/>
            <a:ea typeface="メイリオ" panose="020B0604030504040204" pitchFamily="50" charset="-128"/>
          </a:endParaRPr>
        </a:p>
      </dgm:t>
    </dgm:pt>
    <dgm:pt modelId="{D233EA72-A247-4736-9C81-B0F9C2325CD0}" type="parTrans" cxnId="{7DCEEC36-EFE2-4ED1-B276-8F5485FF5BA9}">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B37EF97B-843E-49FE-AA53-1D37AA037ED9}" type="sibTrans" cxnId="{7DCEEC36-EFE2-4ED1-B276-8F5485FF5BA9}">
      <dgm:prSet/>
      <dgm:spPr/>
      <dgm:t>
        <a:bodyPr/>
        <a:lstStyle/>
        <a:p>
          <a:endParaRPr kumimoji="1" lang="ja-JP" altLang="en-US" sz="2000">
            <a:latin typeface="UD デジタル 教科書体 N" panose="02020400000000000000" pitchFamily="17" charset="-128"/>
            <a:ea typeface="UD デジタル 教科書体 N" panose="02020400000000000000" pitchFamily="17" charset="-128"/>
          </a:endParaRPr>
        </a:p>
      </dgm:t>
    </dgm:pt>
    <dgm:pt modelId="{52D1530C-0F51-4BED-A76F-5EB19B0A0A98}" type="pres">
      <dgm:prSet presAssocID="{77926F07-8473-4CAE-BAE5-AE39509EB757}" presName="Root" presStyleCnt="0">
        <dgm:presLayoutVars>
          <dgm:dir/>
          <dgm:resizeHandles val="exact"/>
        </dgm:presLayoutVars>
      </dgm:prSet>
      <dgm:spPr/>
    </dgm:pt>
    <dgm:pt modelId="{D017F51B-323F-4A4D-8F4B-1CEDCB69E959}" type="pres">
      <dgm:prSet presAssocID="{004A369F-CA0C-40AD-B2CE-878C7F9C012B}" presName="Composite" presStyleCnt="0"/>
      <dgm:spPr/>
    </dgm:pt>
    <dgm:pt modelId="{074AD781-81AA-4D23-B582-6B8A96D5A2A4}" type="pres">
      <dgm:prSet presAssocID="{004A369F-CA0C-40AD-B2CE-878C7F9C012B}"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6440" r="17060"/>
          <a:stretch/>
        </a:blipFill>
      </dgm:spPr>
      <dgm:extLst>
        <a:ext uri="{E40237B7-FDA0-4F09-8148-C483321AD2D9}">
          <dgm14:cNvPr xmlns:dgm14="http://schemas.microsoft.com/office/drawing/2010/diagram" id="0" name="" descr="白地に手をつないでいる2つの民族的な人間の形をした置物。"/>
        </a:ext>
      </dgm:extLst>
    </dgm:pt>
    <dgm:pt modelId="{7BBFEA04-6B45-443E-B5ED-A7387EE651A4}" type="pres">
      <dgm:prSet presAssocID="{004A369F-CA0C-40AD-B2CE-878C7F9C012B}" presName="Subtitle" presStyleLbl="revTx" presStyleIdx="0" presStyleCnt="6">
        <dgm:presLayoutVars>
          <dgm:chMax val="0"/>
          <dgm:bulletEnabled/>
        </dgm:presLayoutVars>
      </dgm:prSet>
      <dgm:spPr/>
    </dgm:pt>
    <dgm:pt modelId="{07DA1DAB-0AA0-4DFF-9BB9-502F9124481B}" type="pres">
      <dgm:prSet presAssocID="{004A369F-CA0C-40AD-B2CE-878C7F9C012B}" presName="Description" presStyleLbl="revTx" presStyleIdx="1" presStyleCnt="6">
        <dgm:presLayoutVars>
          <dgm:bulletEnabled/>
        </dgm:presLayoutVars>
      </dgm:prSet>
      <dgm:spPr/>
    </dgm:pt>
    <dgm:pt modelId="{B636C488-DA61-4BA0-8E3F-721F7A3CEF64}" type="pres">
      <dgm:prSet presAssocID="{67F7D15F-DFF2-4742-B3ED-5485AE3CC84B}" presName="sibTrans" presStyleLbl="sibTrans2D1" presStyleIdx="0" presStyleCnt="0"/>
      <dgm:spPr/>
    </dgm:pt>
    <dgm:pt modelId="{E6FFAD81-6DB5-4548-8DE6-F061A09A75AB}" type="pres">
      <dgm:prSet presAssocID="{993CCFA2-641D-4B68-8907-F734D9EAD941}" presName="Composite" presStyleCnt="0"/>
      <dgm:spPr/>
    </dgm:pt>
    <dgm:pt modelId="{00662E9A-EE65-49D9-9F7B-7CCCF16BC922}" type="pres">
      <dgm:prSet presAssocID="{993CCFA2-641D-4B68-8907-F734D9EAD941}"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6650" r="16601" b="2"/>
          <a:stretch/>
        </a:blipFill>
      </dgm:spPr>
      <dgm:extLst>
        <a:ext uri="{E40237B7-FDA0-4F09-8148-C483321AD2D9}">
          <dgm14:cNvPr xmlns:dgm14="http://schemas.microsoft.com/office/drawing/2010/diagram" id="0" name="" descr="このシーンでは、X の字に配置された 4 つの鎖がバラバラになっている様子が描かれています。目に見えて錆びたチェーンの中央リンクは、力のひずみでバラバラになり、破片が吹き飛ばされています。チェーンは頑丈で錆びていて汚れているように見えます。シーンは、濃い青色のパターンの背景に分離されています。"/>
        </a:ext>
      </dgm:extLst>
    </dgm:pt>
    <dgm:pt modelId="{71529B6E-3061-4B53-9C10-B6B64879E382}" type="pres">
      <dgm:prSet presAssocID="{993CCFA2-641D-4B68-8907-F734D9EAD941}" presName="Subtitle" presStyleLbl="revTx" presStyleIdx="2" presStyleCnt="6" custLinFactNeighborY="22941">
        <dgm:presLayoutVars>
          <dgm:chMax val="0"/>
          <dgm:bulletEnabled/>
        </dgm:presLayoutVars>
      </dgm:prSet>
      <dgm:spPr/>
    </dgm:pt>
    <dgm:pt modelId="{3B457827-727A-4656-BA25-64751524C816}" type="pres">
      <dgm:prSet presAssocID="{993CCFA2-641D-4B68-8907-F734D9EAD941}" presName="Description" presStyleLbl="revTx" presStyleIdx="3" presStyleCnt="6">
        <dgm:presLayoutVars>
          <dgm:bulletEnabled/>
        </dgm:presLayoutVars>
      </dgm:prSet>
      <dgm:spPr/>
    </dgm:pt>
    <dgm:pt modelId="{D75A4E0C-0E89-4302-950E-7FB1C116DBE2}" type="pres">
      <dgm:prSet presAssocID="{2148500C-CE5E-4581-B1DA-27FB0F23058F}" presName="sibTrans" presStyleLbl="sibTrans2D1" presStyleIdx="0" presStyleCnt="0"/>
      <dgm:spPr/>
    </dgm:pt>
    <dgm:pt modelId="{C7A1642C-1DF7-41A5-B9E2-67C8AFA579BC}" type="pres">
      <dgm:prSet presAssocID="{540FE899-A6BF-48FE-92CE-88D31564E2B1}" presName="Composite" presStyleCnt="0"/>
      <dgm:spPr/>
    </dgm:pt>
    <dgm:pt modelId="{2F82E43B-E2D9-456D-B4B8-E27C5AAE22AC}" type="pres">
      <dgm:prSet presAssocID="{540FE899-A6BF-48FE-92CE-88D31564E2B1}"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8" b="-8"/>
          <a:stretch/>
        </a:blipFill>
      </dgm:spPr>
      <dgm:extLst>
        <a:ext uri="{E40237B7-FDA0-4F09-8148-C483321AD2D9}">
          <dgm14:cNvPr xmlns:dgm14="http://schemas.microsoft.com/office/drawing/2010/diagram" id="0" name="" descr="3D人物シリーズ。手を挙げたカラフルな人々"/>
        </a:ext>
      </dgm:extLst>
    </dgm:pt>
    <dgm:pt modelId="{AE6D888C-7BA7-464F-A3AF-D6F882E45B98}" type="pres">
      <dgm:prSet presAssocID="{540FE899-A6BF-48FE-92CE-88D31564E2B1}" presName="Subtitle" presStyleLbl="revTx" presStyleIdx="4" presStyleCnt="6" custLinFactNeighborY="-25490">
        <dgm:presLayoutVars>
          <dgm:chMax val="0"/>
          <dgm:bulletEnabled/>
        </dgm:presLayoutVars>
      </dgm:prSet>
      <dgm:spPr/>
    </dgm:pt>
    <dgm:pt modelId="{0EA2D82B-17B0-47DF-9DA9-678520CE58E4}" type="pres">
      <dgm:prSet presAssocID="{540FE899-A6BF-48FE-92CE-88D31564E2B1}" presName="Description" presStyleLbl="revTx" presStyleIdx="5" presStyleCnt="6" custLinFactNeighborY="-12232">
        <dgm:presLayoutVars>
          <dgm:bulletEnabled/>
        </dgm:presLayoutVars>
      </dgm:prSet>
      <dgm:spPr/>
    </dgm:pt>
  </dgm:ptLst>
  <dgm:cxnLst>
    <dgm:cxn modelId="{60BF3800-1B45-4ADB-9857-09D28E325E7C}" type="presOf" srcId="{405AB99F-0BAE-4A01-85C8-472F2BB121B9}" destId="{07DA1DAB-0AA0-4DFF-9BB9-502F9124481B}" srcOrd="0" destOrd="0" presId="urn:microsoft.com/office/officeart/2024/3/layout/verticalVisualTextBlock1"/>
    <dgm:cxn modelId="{1920EC18-3472-43C9-BD47-7F726A42A1B5}" type="presOf" srcId="{DD86F478-09E4-4DB1-AB1C-BA3106E7339F}" destId="{0EA2D82B-17B0-47DF-9DA9-678520CE58E4}" srcOrd="0" destOrd="0" presId="urn:microsoft.com/office/officeart/2024/3/layout/verticalVisualTextBlock1"/>
    <dgm:cxn modelId="{7DCEEC36-EFE2-4ED1-B276-8F5485FF5BA9}" srcId="{540FE899-A6BF-48FE-92CE-88D31564E2B1}" destId="{DD86F478-09E4-4DB1-AB1C-BA3106E7339F}" srcOrd="0" destOrd="0" parTransId="{D233EA72-A247-4736-9C81-B0F9C2325CD0}" sibTransId="{B37EF97B-843E-49FE-AA53-1D37AA037ED9}"/>
    <dgm:cxn modelId="{676A2940-DB48-49EE-83BE-8DB09F54C672}" srcId="{77926F07-8473-4CAE-BAE5-AE39509EB757}" destId="{004A369F-CA0C-40AD-B2CE-878C7F9C012B}" srcOrd="0" destOrd="0" parTransId="{C6FC25F8-790C-45FC-BA51-130A72987AF4}" sibTransId="{67F7D15F-DFF2-4742-B3ED-5485AE3CC84B}"/>
    <dgm:cxn modelId="{7D882E5B-C524-4904-B6AE-750A281CDE88}" type="presOf" srcId="{993CCFA2-641D-4B68-8907-F734D9EAD941}" destId="{71529B6E-3061-4B53-9C10-B6B64879E382}" srcOrd="0" destOrd="0" presId="urn:microsoft.com/office/officeart/2024/3/layout/verticalVisualTextBlock1"/>
    <dgm:cxn modelId="{1140CE66-AABE-4252-99B9-CD4809495959}" type="presOf" srcId="{D66C5F97-B96A-4740-8425-52D79D122C5F}" destId="{3B457827-727A-4656-BA25-64751524C816}" srcOrd="0" destOrd="0" presId="urn:microsoft.com/office/officeart/2024/3/layout/verticalVisualTextBlock1"/>
    <dgm:cxn modelId="{8E591D52-E402-45E4-A510-D99F26AC5728}" srcId="{993CCFA2-641D-4B68-8907-F734D9EAD941}" destId="{D66C5F97-B96A-4740-8425-52D79D122C5F}" srcOrd="0" destOrd="0" parTransId="{C1AF47BE-74B1-4EBD-9548-9D0BCEFA1CED}" sibTransId="{0A4B377E-7D45-4E0C-AA82-63DDE5A606D5}"/>
    <dgm:cxn modelId="{AD9E1D7C-ACB3-461E-BF6A-DAD17CD04B5A}" type="presOf" srcId="{67F7D15F-DFF2-4742-B3ED-5485AE3CC84B}" destId="{B636C488-DA61-4BA0-8E3F-721F7A3CEF64}" srcOrd="0" destOrd="0" presId="urn:microsoft.com/office/officeart/2024/3/layout/verticalVisualTextBlock1"/>
    <dgm:cxn modelId="{115C9A87-E62A-42A4-A7B7-D8B896C29068}" srcId="{77926F07-8473-4CAE-BAE5-AE39509EB757}" destId="{993CCFA2-641D-4B68-8907-F734D9EAD941}" srcOrd="1" destOrd="0" parTransId="{66305EFB-E38F-433F-86DE-CED2A2A4D13F}" sibTransId="{2148500C-CE5E-4581-B1DA-27FB0F23058F}"/>
    <dgm:cxn modelId="{589569A3-93E0-47CD-908C-8A860D87E3C9}" type="presOf" srcId="{540FE899-A6BF-48FE-92CE-88D31564E2B1}" destId="{AE6D888C-7BA7-464F-A3AF-D6F882E45B98}" srcOrd="0" destOrd="0" presId="urn:microsoft.com/office/officeart/2024/3/layout/verticalVisualTextBlock1"/>
    <dgm:cxn modelId="{B18EABC6-63C5-4631-936D-76A27006AD0C}" srcId="{77926F07-8473-4CAE-BAE5-AE39509EB757}" destId="{540FE899-A6BF-48FE-92CE-88D31564E2B1}" srcOrd="2" destOrd="0" parTransId="{A66F6C6B-9FA0-49D8-B921-CCDA5AEBB9E7}" sibTransId="{232A7140-8745-4E75-AC3B-9E53F3A01CA8}"/>
    <dgm:cxn modelId="{A7CB6ECD-4F30-45E7-8ABF-7F1200226212}" type="presOf" srcId="{004A369F-CA0C-40AD-B2CE-878C7F9C012B}" destId="{7BBFEA04-6B45-443E-B5ED-A7387EE651A4}" srcOrd="0" destOrd="0" presId="urn:microsoft.com/office/officeart/2024/3/layout/verticalVisualTextBlock1"/>
    <dgm:cxn modelId="{7C109ACE-85FC-4965-8A65-E4F8CFD21AEB}" type="presOf" srcId="{2148500C-CE5E-4581-B1DA-27FB0F23058F}" destId="{D75A4E0C-0E89-4302-950E-7FB1C116DBE2}" srcOrd="0" destOrd="0" presId="urn:microsoft.com/office/officeart/2024/3/layout/verticalVisualTextBlock1"/>
    <dgm:cxn modelId="{E29FDAD7-5488-46C8-A45A-92EE2A21A141}" type="presOf" srcId="{77926F07-8473-4CAE-BAE5-AE39509EB757}" destId="{52D1530C-0F51-4BED-A76F-5EB19B0A0A98}" srcOrd="0" destOrd="0" presId="urn:microsoft.com/office/officeart/2024/3/layout/verticalVisualTextBlock1"/>
    <dgm:cxn modelId="{86A436DE-9714-43F7-A43B-DCC33F990A4C}" srcId="{004A369F-CA0C-40AD-B2CE-878C7F9C012B}" destId="{405AB99F-0BAE-4A01-85C8-472F2BB121B9}" srcOrd="0" destOrd="0" parTransId="{48B1455A-1E0C-455A-91C5-443374177963}" sibTransId="{44AF93A8-01C6-489E-B266-625F3A0746A4}"/>
    <dgm:cxn modelId="{6AD407D3-0BFF-46B9-A633-68C5DECAB7D4}" type="presParOf" srcId="{52D1530C-0F51-4BED-A76F-5EB19B0A0A98}" destId="{D017F51B-323F-4A4D-8F4B-1CEDCB69E959}" srcOrd="0" destOrd="0" presId="urn:microsoft.com/office/officeart/2024/3/layout/verticalVisualTextBlock1"/>
    <dgm:cxn modelId="{41D3A748-BA72-4092-A147-5C991E1213BE}" type="presParOf" srcId="{D017F51B-323F-4A4D-8F4B-1CEDCB69E959}" destId="{074AD781-81AA-4D23-B582-6B8A96D5A2A4}" srcOrd="0" destOrd="0" presId="urn:microsoft.com/office/officeart/2024/3/layout/verticalVisualTextBlock1"/>
    <dgm:cxn modelId="{03C4BC52-3DB3-43C7-8161-74F4650E3A65}" type="presParOf" srcId="{D017F51B-323F-4A4D-8F4B-1CEDCB69E959}" destId="{7BBFEA04-6B45-443E-B5ED-A7387EE651A4}" srcOrd="1" destOrd="0" presId="urn:microsoft.com/office/officeart/2024/3/layout/verticalVisualTextBlock1"/>
    <dgm:cxn modelId="{411A4EC3-A1F8-4E6D-A89F-B768AA301AAA}" type="presParOf" srcId="{D017F51B-323F-4A4D-8F4B-1CEDCB69E959}" destId="{07DA1DAB-0AA0-4DFF-9BB9-502F9124481B}" srcOrd="2" destOrd="0" presId="urn:microsoft.com/office/officeart/2024/3/layout/verticalVisualTextBlock1"/>
    <dgm:cxn modelId="{59301A17-EDDC-4382-B761-C19CAF447227}" type="presParOf" srcId="{52D1530C-0F51-4BED-A76F-5EB19B0A0A98}" destId="{B636C488-DA61-4BA0-8E3F-721F7A3CEF64}" srcOrd="1" destOrd="0" presId="urn:microsoft.com/office/officeart/2024/3/layout/verticalVisualTextBlock1"/>
    <dgm:cxn modelId="{E2CEA805-0016-4DD1-BF58-C8F5152264B6}" type="presParOf" srcId="{52D1530C-0F51-4BED-A76F-5EB19B0A0A98}" destId="{E6FFAD81-6DB5-4548-8DE6-F061A09A75AB}" srcOrd="2" destOrd="0" presId="urn:microsoft.com/office/officeart/2024/3/layout/verticalVisualTextBlock1"/>
    <dgm:cxn modelId="{52AA1034-1E0F-4E47-9E36-44D0CEA06ECD}" type="presParOf" srcId="{E6FFAD81-6DB5-4548-8DE6-F061A09A75AB}" destId="{00662E9A-EE65-49D9-9F7B-7CCCF16BC922}" srcOrd="0" destOrd="0" presId="urn:microsoft.com/office/officeart/2024/3/layout/verticalVisualTextBlock1"/>
    <dgm:cxn modelId="{A2538936-7839-42AB-8ABA-FF4F217FD8D4}" type="presParOf" srcId="{E6FFAD81-6DB5-4548-8DE6-F061A09A75AB}" destId="{71529B6E-3061-4B53-9C10-B6B64879E382}" srcOrd="1" destOrd="0" presId="urn:microsoft.com/office/officeart/2024/3/layout/verticalVisualTextBlock1"/>
    <dgm:cxn modelId="{493A5022-1A9A-4971-8E56-E39CB832EBEC}" type="presParOf" srcId="{E6FFAD81-6DB5-4548-8DE6-F061A09A75AB}" destId="{3B457827-727A-4656-BA25-64751524C816}" srcOrd="2" destOrd="0" presId="urn:microsoft.com/office/officeart/2024/3/layout/verticalVisualTextBlock1"/>
    <dgm:cxn modelId="{5EF1E318-BC88-453B-ACF4-6F12D965B586}" type="presParOf" srcId="{52D1530C-0F51-4BED-A76F-5EB19B0A0A98}" destId="{D75A4E0C-0E89-4302-950E-7FB1C116DBE2}" srcOrd="3" destOrd="0" presId="urn:microsoft.com/office/officeart/2024/3/layout/verticalVisualTextBlock1"/>
    <dgm:cxn modelId="{9F684884-17F2-4B7C-9A46-F2A0FE7202FF}" type="presParOf" srcId="{52D1530C-0F51-4BED-A76F-5EB19B0A0A98}" destId="{C7A1642C-1DF7-41A5-B9E2-67C8AFA579BC}" srcOrd="4" destOrd="0" presId="urn:microsoft.com/office/officeart/2024/3/layout/verticalVisualTextBlock1"/>
    <dgm:cxn modelId="{19F64365-9F83-4A4C-8510-A9A22DCB9109}" type="presParOf" srcId="{C7A1642C-1DF7-41A5-B9E2-67C8AFA579BC}" destId="{2F82E43B-E2D9-456D-B4B8-E27C5AAE22AC}" srcOrd="0" destOrd="0" presId="urn:microsoft.com/office/officeart/2024/3/layout/verticalVisualTextBlock1"/>
    <dgm:cxn modelId="{A5F54492-EC02-49AE-BB21-2AB92BDD9CCB}" type="presParOf" srcId="{C7A1642C-1DF7-41A5-B9E2-67C8AFA579BC}" destId="{AE6D888C-7BA7-464F-A3AF-D6F882E45B98}" srcOrd="1" destOrd="0" presId="urn:microsoft.com/office/officeart/2024/3/layout/verticalVisualTextBlock1"/>
    <dgm:cxn modelId="{8396EAE2-8BFD-41A3-823D-5DA0CC18DF52}" type="presParOf" srcId="{C7A1642C-1DF7-41A5-B9E2-67C8AFA579BC}" destId="{0EA2D82B-17B0-47DF-9DA9-678520CE58E4}" srcOrd="2" destOrd="0" presId="urn:microsoft.com/office/officeart/2024/3/layout/verticalVisualTextBlock1"/>
  </dgm:cxnLst>
  <dgm:bg>
    <a:noFill/>
  </dgm:bg>
  <dgm:whole>
    <a:ln>
      <a:solidFill>
        <a:schemeClr val="tx2">
          <a:lumMod val="50000"/>
          <a:lumOff val="5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F208F0-6076-4F1F-89AB-204612189161}"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873C09C-673A-43E6-A220-F9B3F440093A}">
      <dgm:prSet custT="1"/>
      <dgm:spPr/>
      <dgm:t>
        <a:bodyPr/>
        <a:lstStyle/>
        <a:p>
          <a:pPr>
            <a:lnSpc>
              <a:spcPct val="100000"/>
            </a:lnSpc>
            <a:defRPr b="1"/>
          </a:pPr>
          <a:r>
            <a:rPr lang="ja-JP" altLang="en-US" sz="3200" b="1" u="sng" dirty="0">
              <a:solidFill>
                <a:srgbClr val="002060"/>
              </a:solidFill>
              <a:latin typeface="メイリオ" panose="020B0604030504040204" pitchFamily="50" charset="-128"/>
              <a:ea typeface="メイリオ" panose="020B0604030504040204" pitchFamily="50" charset="-128"/>
            </a:rPr>
            <a:t>■</a:t>
          </a:r>
          <a:r>
            <a:rPr lang="en-US" sz="3200" u="sng" dirty="0" err="1">
              <a:solidFill>
                <a:srgbClr val="002060"/>
              </a:solidFill>
              <a:latin typeface="メイリオ" panose="020B0604030504040204" pitchFamily="50" charset="-128"/>
              <a:ea typeface="メイリオ" panose="020B0604030504040204" pitchFamily="50" charset="-128"/>
            </a:rPr>
            <a:t>理解の重要性</a:t>
          </a:r>
          <a:endParaRPr lang="en-US" sz="3200" u="sng" dirty="0">
            <a:solidFill>
              <a:srgbClr val="002060"/>
            </a:solidFill>
            <a:latin typeface="メイリオ" panose="020B0604030504040204" pitchFamily="50" charset="-128"/>
            <a:ea typeface="メイリオ" panose="020B0604030504040204" pitchFamily="50" charset="-128"/>
          </a:endParaRPr>
        </a:p>
      </dgm:t>
    </dgm:pt>
    <dgm:pt modelId="{9F06BE7E-2E64-4F68-B18D-F830D6BCC631}" type="parTrans" cxnId="{E355C93B-F633-41ED-8876-9432AD0B43EE}">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D9A05B83-CF8B-40D9-81C8-FCD41DBC205A}" type="sibTrans" cxnId="{E355C93B-F633-41ED-8876-9432AD0B43EE}">
      <dgm:prSet/>
      <dgm:spPr/>
      <dgm:t>
        <a:bodyPr/>
        <a:lstStyle/>
        <a:p>
          <a:pPr>
            <a:lnSpc>
              <a:spcPct val="100000"/>
            </a:lnSpc>
            <a:defRPr b="1"/>
          </a:pPr>
          <a:endParaRPr lang="en-US">
            <a:solidFill>
              <a:srgbClr val="002060"/>
            </a:solidFill>
            <a:latin typeface="メイリオ" panose="020B0604030504040204" pitchFamily="50" charset="-128"/>
            <a:ea typeface="メイリオ" panose="020B0604030504040204" pitchFamily="50" charset="-128"/>
          </a:endParaRPr>
        </a:p>
      </dgm:t>
    </dgm:pt>
    <dgm:pt modelId="{4E618363-9497-4365-8324-937677667AAB}">
      <dgm:prSet custT="1"/>
      <dgm:spPr/>
      <dgm:t>
        <a:bodyPr/>
        <a:lstStyle/>
        <a:p>
          <a:pPr>
            <a:lnSpc>
              <a:spcPct val="100000"/>
            </a:lnSpc>
          </a:pPr>
          <a:r>
            <a:rPr lang="en-US" sz="2400" dirty="0" err="1">
              <a:solidFill>
                <a:srgbClr val="002060"/>
              </a:solidFill>
              <a:latin typeface="メイリオ" panose="020B0604030504040204" pitchFamily="50" charset="-128"/>
              <a:ea typeface="メイリオ" panose="020B0604030504040204" pitchFamily="50" charset="-128"/>
            </a:rPr>
            <a:t>発達障害</a:t>
          </a:r>
          <a:r>
            <a:rPr lang="ja-JP" altLang="en-US" sz="2400" dirty="0">
              <a:solidFill>
                <a:srgbClr val="002060"/>
              </a:solidFill>
              <a:latin typeface="メイリオ" panose="020B0604030504040204" pitchFamily="50" charset="-128"/>
              <a:ea typeface="メイリオ" panose="020B0604030504040204" pitchFamily="50" charset="-128"/>
            </a:rPr>
            <a:t>や精神疾患など</a:t>
          </a:r>
          <a:r>
            <a:rPr lang="en-US" sz="2400" dirty="0" err="1">
              <a:solidFill>
                <a:srgbClr val="002060"/>
              </a:solidFill>
              <a:latin typeface="メイリオ" panose="020B0604030504040204" pitchFamily="50" charset="-128"/>
              <a:ea typeface="メイリオ" panose="020B0604030504040204" pitchFamily="50" charset="-128"/>
            </a:rPr>
            <a:t>の</a:t>
          </a:r>
          <a:r>
            <a:rPr lang="en-US" sz="2400" b="1" dirty="0" err="1">
              <a:solidFill>
                <a:srgbClr val="002060"/>
              </a:solidFill>
              <a:latin typeface="メイリオ" panose="020B0604030504040204" pitchFamily="50" charset="-128"/>
              <a:ea typeface="メイリオ" panose="020B0604030504040204" pitchFamily="50" charset="-128"/>
            </a:rPr>
            <a:t>理解</a:t>
          </a:r>
          <a:r>
            <a:rPr lang="en-US" sz="2400" dirty="0" err="1">
              <a:solidFill>
                <a:srgbClr val="002060"/>
              </a:solidFill>
              <a:latin typeface="メイリオ" panose="020B0604030504040204" pitchFamily="50" charset="-128"/>
              <a:ea typeface="メイリオ" panose="020B0604030504040204" pitchFamily="50" charset="-128"/>
            </a:rPr>
            <a:t>は</a:t>
          </a:r>
          <a:r>
            <a:rPr lang="en-US" sz="2400" b="1" dirty="0" err="1">
              <a:solidFill>
                <a:srgbClr val="FF0000"/>
              </a:solidFill>
              <a:latin typeface="メイリオ" panose="020B0604030504040204" pitchFamily="50" charset="-128"/>
              <a:ea typeface="メイリオ" panose="020B0604030504040204" pitchFamily="50" charset="-128"/>
            </a:rPr>
            <a:t>適切な支援の第一歩</a:t>
          </a:r>
          <a:r>
            <a:rPr lang="ja-JP" altLang="en-US" sz="2400" dirty="0">
              <a:solidFill>
                <a:srgbClr val="002060"/>
              </a:solidFill>
              <a:latin typeface="メイリオ" panose="020B0604030504040204" pitchFamily="50" charset="-128"/>
              <a:ea typeface="メイリオ" panose="020B0604030504040204" pitchFamily="50" charset="-128"/>
            </a:rPr>
            <a:t>である</a:t>
          </a:r>
          <a:r>
            <a:rPr lang="en-US" sz="2400" dirty="0">
              <a:solidFill>
                <a:srgbClr val="002060"/>
              </a:solidFill>
              <a:latin typeface="メイリオ" panose="020B0604030504040204" pitchFamily="50" charset="-128"/>
              <a:ea typeface="メイリオ" panose="020B0604030504040204" pitchFamily="50" charset="-128"/>
            </a:rPr>
            <a:t>。</a:t>
          </a:r>
        </a:p>
      </dgm:t>
    </dgm:pt>
    <dgm:pt modelId="{7C10B7A1-8F21-4926-B873-C5A41CEF95FD}" type="parTrans" cxnId="{63E3E8EC-D7AF-4394-8B02-1273426892AE}">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D82B6820-7184-4B2A-AD1A-A5FA658790A0}" type="sibTrans" cxnId="{63E3E8EC-D7AF-4394-8B02-1273426892AE}">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7854F498-2306-45BC-B60C-AC530A6CE604}">
      <dgm:prSet custT="1"/>
      <dgm:spPr/>
      <dgm:t>
        <a:bodyPr/>
        <a:lstStyle/>
        <a:p>
          <a:pPr>
            <a:lnSpc>
              <a:spcPct val="100000"/>
            </a:lnSpc>
            <a:defRPr b="1"/>
          </a:pPr>
          <a:r>
            <a:rPr lang="ja-JP" altLang="en-US" sz="3200" b="1" u="sng" dirty="0">
              <a:solidFill>
                <a:srgbClr val="002060"/>
              </a:solidFill>
              <a:latin typeface="メイリオ" panose="020B0604030504040204" pitchFamily="50" charset="-128"/>
              <a:ea typeface="メイリオ" panose="020B0604030504040204" pitchFamily="50" charset="-128"/>
            </a:rPr>
            <a:t>■</a:t>
          </a:r>
          <a:r>
            <a:rPr lang="ja-JP" altLang="en-US" sz="3200" u="sng" dirty="0">
              <a:solidFill>
                <a:srgbClr val="002060"/>
              </a:solidFill>
              <a:latin typeface="メイリオ" panose="020B0604030504040204" pitchFamily="50" charset="-128"/>
              <a:ea typeface="メイリオ" panose="020B0604030504040204" pitchFamily="50" charset="-128"/>
            </a:rPr>
            <a:t>多様性の尊重</a:t>
          </a:r>
          <a:endParaRPr lang="en-US" sz="2800" u="sng" dirty="0">
            <a:solidFill>
              <a:srgbClr val="002060"/>
            </a:solidFill>
            <a:latin typeface="メイリオ" panose="020B0604030504040204" pitchFamily="50" charset="-128"/>
            <a:ea typeface="メイリオ" panose="020B0604030504040204" pitchFamily="50" charset="-128"/>
          </a:endParaRPr>
        </a:p>
      </dgm:t>
    </dgm:pt>
    <dgm:pt modelId="{BB0C2D43-1B82-41EF-9259-944034F448B1}" type="parTrans" cxnId="{EF46E680-9DBD-4534-9238-FB0876ABE27F}">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84C7893D-F84A-48C0-91E1-EF7554C60D7B}" type="sibTrans" cxnId="{EF46E680-9DBD-4534-9238-FB0876ABE27F}">
      <dgm:prSet/>
      <dgm:spPr/>
      <dgm:t>
        <a:bodyPr/>
        <a:lstStyle/>
        <a:p>
          <a:pPr>
            <a:lnSpc>
              <a:spcPct val="100000"/>
            </a:lnSpc>
            <a:defRPr b="1"/>
          </a:pPr>
          <a:endParaRPr lang="en-US">
            <a:solidFill>
              <a:srgbClr val="002060"/>
            </a:solidFill>
            <a:latin typeface="メイリオ" panose="020B0604030504040204" pitchFamily="50" charset="-128"/>
            <a:ea typeface="メイリオ" panose="020B0604030504040204" pitchFamily="50" charset="-128"/>
          </a:endParaRPr>
        </a:p>
      </dgm:t>
    </dgm:pt>
    <dgm:pt modelId="{EC5B6BCE-4412-4EB8-BA1E-5296B25CCFE9}">
      <dgm:prSet custT="1"/>
      <dgm:spPr/>
      <dgm:t>
        <a:bodyPr/>
        <a:lstStyle/>
        <a:p>
          <a:pPr>
            <a:lnSpc>
              <a:spcPct val="100000"/>
            </a:lnSpc>
          </a:pPr>
          <a:r>
            <a:rPr lang="en-US" sz="2400" b="1" dirty="0" err="1">
              <a:solidFill>
                <a:srgbClr val="FF0000"/>
              </a:solidFill>
              <a:latin typeface="メイリオ" panose="020B0604030504040204" pitchFamily="50" charset="-128"/>
              <a:ea typeface="メイリオ" panose="020B0604030504040204" pitchFamily="50" charset="-128"/>
            </a:rPr>
            <a:t>多様性</a:t>
          </a:r>
          <a:r>
            <a:rPr lang="en-US" sz="2400" dirty="0" err="1">
              <a:solidFill>
                <a:srgbClr val="002060"/>
              </a:solidFill>
              <a:latin typeface="メイリオ" panose="020B0604030504040204" pitchFamily="50" charset="-128"/>
              <a:ea typeface="メイリオ" panose="020B0604030504040204" pitchFamily="50" charset="-128"/>
            </a:rPr>
            <a:t>を尊重し</a:t>
          </a:r>
          <a:r>
            <a:rPr lang="ja-JP" altLang="en-US" sz="2400" b="0" dirty="0">
              <a:solidFill>
                <a:srgbClr val="002060"/>
              </a:solidFill>
              <a:latin typeface="メイリオ" panose="020B0604030504040204" pitchFamily="50" charset="-128"/>
              <a:ea typeface="メイリオ" panose="020B0604030504040204" pitchFamily="50" charset="-128"/>
            </a:rPr>
            <a:t>た</a:t>
          </a:r>
          <a:r>
            <a:rPr lang="en-US" sz="2400" dirty="0" err="1">
              <a:solidFill>
                <a:srgbClr val="002060"/>
              </a:solidFill>
              <a:latin typeface="メイリオ" panose="020B0604030504040204" pitchFamily="50" charset="-128"/>
              <a:ea typeface="メイリオ" panose="020B0604030504040204" pitchFamily="50" charset="-128"/>
            </a:rPr>
            <a:t>社会づくりが求められてい</a:t>
          </a:r>
          <a:r>
            <a:rPr lang="ja-JP" altLang="en-US" sz="2400" dirty="0">
              <a:solidFill>
                <a:srgbClr val="002060"/>
              </a:solidFill>
              <a:latin typeface="メイリオ" panose="020B0604030504040204" pitchFamily="50" charset="-128"/>
              <a:ea typeface="メイリオ" panose="020B0604030504040204" pitchFamily="50" charset="-128"/>
            </a:rPr>
            <a:t>る</a:t>
          </a:r>
          <a:r>
            <a:rPr lang="en-US" sz="2400" dirty="0">
              <a:solidFill>
                <a:srgbClr val="002060"/>
              </a:solidFill>
              <a:latin typeface="メイリオ" panose="020B0604030504040204" pitchFamily="50" charset="-128"/>
              <a:ea typeface="メイリオ" panose="020B0604030504040204" pitchFamily="50" charset="-128"/>
            </a:rPr>
            <a:t>。</a:t>
          </a:r>
        </a:p>
      </dgm:t>
    </dgm:pt>
    <dgm:pt modelId="{4FF4796E-4AAF-4417-A2AE-D7318949F178}" type="parTrans" cxnId="{22758500-0CBB-4DB2-9792-5248D02AE6B4}">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5B62CBB9-9127-4CEA-82B2-9B76F10810A9}" type="sibTrans" cxnId="{22758500-0CBB-4DB2-9792-5248D02AE6B4}">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9AA81AE3-E937-4B06-9469-C5A2133A61EB}">
      <dgm:prSet custT="1"/>
      <dgm:spPr/>
      <dgm:t>
        <a:bodyPr/>
        <a:lstStyle/>
        <a:p>
          <a:pPr>
            <a:lnSpc>
              <a:spcPct val="100000"/>
            </a:lnSpc>
            <a:defRPr b="1"/>
          </a:pPr>
          <a:r>
            <a:rPr lang="ja-JP" altLang="en-US" sz="3200" b="1" u="sng" dirty="0">
              <a:solidFill>
                <a:srgbClr val="002060"/>
              </a:solidFill>
              <a:latin typeface="メイリオ" panose="020B0604030504040204" pitchFamily="50" charset="-128"/>
              <a:ea typeface="メイリオ" panose="020B0604030504040204" pitchFamily="50" charset="-128"/>
            </a:rPr>
            <a:t>■</a:t>
          </a:r>
          <a:r>
            <a:rPr lang="en-US" sz="3200" u="sng" dirty="0">
              <a:solidFill>
                <a:srgbClr val="002060"/>
              </a:solidFill>
              <a:latin typeface="メイリオ" panose="020B0604030504040204" pitchFamily="50" charset="-128"/>
              <a:ea typeface="メイリオ" panose="020B0604030504040204" pitchFamily="50" charset="-128"/>
            </a:rPr>
            <a:t>可能性の最大化</a:t>
          </a:r>
          <a:endParaRPr lang="en-US" sz="2800" u="sng" dirty="0">
            <a:solidFill>
              <a:srgbClr val="002060"/>
            </a:solidFill>
            <a:latin typeface="メイリオ" panose="020B0604030504040204" pitchFamily="50" charset="-128"/>
            <a:ea typeface="メイリオ" panose="020B0604030504040204" pitchFamily="50" charset="-128"/>
          </a:endParaRPr>
        </a:p>
      </dgm:t>
    </dgm:pt>
    <dgm:pt modelId="{D4178D8B-B7D0-494D-92E5-6B7EF9FACF58}" type="parTrans" cxnId="{5EB9FBE6-2E0A-4CEF-8DEC-72BC09153643}">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DEFAC4AD-BB98-4604-BF98-85605D1E0DA2}" type="sibTrans" cxnId="{5EB9FBE6-2E0A-4CEF-8DEC-72BC09153643}">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BF32354B-6114-4F71-8DD2-BA6FBE588C7C}">
      <dgm:prSet custT="1"/>
      <dgm:spPr/>
      <dgm:t>
        <a:bodyPr/>
        <a:lstStyle/>
        <a:p>
          <a:pPr>
            <a:lnSpc>
              <a:spcPct val="100000"/>
            </a:lnSpc>
          </a:pPr>
          <a:r>
            <a:rPr lang="en-US" sz="2400" b="1" dirty="0" err="1">
              <a:solidFill>
                <a:srgbClr val="002060"/>
              </a:solidFill>
              <a:latin typeface="メイリオ" panose="020B0604030504040204" pitchFamily="50" charset="-128"/>
              <a:ea typeface="メイリオ" panose="020B0604030504040204" pitchFamily="50" charset="-128"/>
            </a:rPr>
            <a:t>一人ひとりの能力を引き出す</a:t>
          </a:r>
          <a:r>
            <a:rPr lang="en-US" sz="2400" dirty="0" err="1">
              <a:solidFill>
                <a:srgbClr val="002060"/>
              </a:solidFill>
              <a:latin typeface="メイリオ" panose="020B0604030504040204" pitchFamily="50" charset="-128"/>
              <a:ea typeface="メイリオ" panose="020B0604030504040204" pitchFamily="50" charset="-128"/>
            </a:rPr>
            <a:t>ことが</a:t>
          </a:r>
          <a:r>
            <a:rPr lang="ja-JP" altLang="en-US" sz="2400" b="1" dirty="0">
              <a:solidFill>
                <a:srgbClr val="FF0000"/>
              </a:solidFill>
              <a:latin typeface="メイリオ" panose="020B0604030504040204" pitchFamily="50" charset="-128"/>
              <a:ea typeface="メイリオ" panose="020B0604030504040204" pitchFamily="50" charset="-128"/>
            </a:rPr>
            <a:t>共生社会</a:t>
          </a:r>
          <a:r>
            <a:rPr lang="ja-JP" altLang="en-US" sz="2400" dirty="0">
              <a:solidFill>
                <a:srgbClr val="002060"/>
              </a:solidFill>
              <a:latin typeface="メイリオ" panose="020B0604030504040204" pitchFamily="50" charset="-128"/>
              <a:ea typeface="メイリオ" panose="020B0604030504040204" pitchFamily="50" charset="-128"/>
            </a:rPr>
            <a:t>につな</a:t>
          </a:r>
          <a:r>
            <a:rPr lang="en-US" sz="2400" dirty="0">
              <a:solidFill>
                <a:srgbClr val="002060"/>
              </a:solidFill>
              <a:latin typeface="メイリオ" panose="020B0604030504040204" pitchFamily="50" charset="-128"/>
              <a:ea typeface="メイリオ" panose="020B0604030504040204" pitchFamily="50" charset="-128"/>
            </a:rPr>
            <a:t>が</a:t>
          </a:r>
          <a:r>
            <a:rPr lang="ja-JP" altLang="en-US" sz="2400" dirty="0">
              <a:solidFill>
                <a:srgbClr val="002060"/>
              </a:solidFill>
              <a:latin typeface="メイリオ" panose="020B0604030504040204" pitchFamily="50" charset="-128"/>
              <a:ea typeface="メイリオ" panose="020B0604030504040204" pitchFamily="50" charset="-128"/>
            </a:rPr>
            <a:t>る</a:t>
          </a:r>
          <a:r>
            <a:rPr lang="en-US" sz="2400" dirty="0">
              <a:solidFill>
                <a:srgbClr val="002060"/>
              </a:solidFill>
              <a:latin typeface="メイリオ" panose="020B0604030504040204" pitchFamily="50" charset="-128"/>
              <a:ea typeface="メイリオ" panose="020B0604030504040204" pitchFamily="50" charset="-128"/>
            </a:rPr>
            <a:t>。</a:t>
          </a:r>
        </a:p>
      </dgm:t>
    </dgm:pt>
    <dgm:pt modelId="{61A3FDCD-BEEA-4708-878D-704BCDCB87D0}" type="parTrans" cxnId="{BF86E19E-35D2-4CB2-9F6B-D52B6DBD6B1F}">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28E7D1E1-7B9C-40FC-927A-5A8F03F893BC}" type="sibTrans" cxnId="{BF86E19E-35D2-4CB2-9F6B-D52B6DBD6B1F}">
      <dgm:prSet/>
      <dgm:spPr/>
      <dgm:t>
        <a:bodyPr/>
        <a:lstStyle/>
        <a:p>
          <a:endParaRPr lang="en-US">
            <a:solidFill>
              <a:srgbClr val="002060"/>
            </a:solidFill>
            <a:latin typeface="メイリオ" panose="020B0604030504040204" pitchFamily="50" charset="-128"/>
            <a:ea typeface="メイリオ" panose="020B0604030504040204" pitchFamily="50" charset="-128"/>
          </a:endParaRPr>
        </a:p>
      </dgm:t>
    </dgm:pt>
    <dgm:pt modelId="{7FFFB25D-DC34-4995-A9CF-B4F509241B9F}" type="pres">
      <dgm:prSet presAssocID="{03F208F0-6076-4F1F-89AB-204612189161}" presName="Name0" presStyleCnt="0">
        <dgm:presLayoutVars>
          <dgm:dir/>
          <dgm:resizeHandles val="exact"/>
        </dgm:presLayoutVars>
      </dgm:prSet>
      <dgm:spPr/>
    </dgm:pt>
    <dgm:pt modelId="{BA61F70E-2594-4ADC-ACB3-D5D13B148D4B}" type="pres">
      <dgm:prSet presAssocID="{E873C09C-673A-43E6-A220-F9B3F440093A}" presName="compNode" presStyleCnt="0"/>
      <dgm:spPr/>
    </dgm:pt>
    <dgm:pt modelId="{7B1DFC99-B952-427E-81B0-CF1F4003FB0B}" type="pres">
      <dgm:prSet presAssocID="{E873C09C-673A-43E6-A220-F9B3F440093A}" presName="pictRect" presStyleLbl="revTx" presStyleIdx="0" presStyleCnt="6">
        <dgm:presLayoutVars>
          <dgm:chMax val="0"/>
          <dgm:bulletEnabled/>
        </dgm:presLayoutVars>
      </dgm:prSet>
      <dgm:spPr/>
    </dgm:pt>
    <dgm:pt modelId="{AC35A47C-7FEB-445A-88B7-40DF1EBF2B5B}" type="pres">
      <dgm:prSet presAssocID="{E873C09C-673A-43E6-A220-F9B3F440093A}" presName="textRect" presStyleLbl="revTx" presStyleIdx="1" presStyleCnt="6" custScaleX="111801">
        <dgm:presLayoutVars>
          <dgm:bulletEnabled/>
        </dgm:presLayoutVars>
      </dgm:prSet>
      <dgm:spPr/>
    </dgm:pt>
    <dgm:pt modelId="{2726AF9D-153C-4909-92CC-D2D4342FB523}" type="pres">
      <dgm:prSet presAssocID="{D9A05B83-CF8B-40D9-81C8-FCD41DBC205A}" presName="sibTrans" presStyleLbl="sibTrans2D1" presStyleIdx="0" presStyleCnt="0"/>
      <dgm:spPr/>
    </dgm:pt>
    <dgm:pt modelId="{8B104A67-E0BB-424C-913B-1061DD02E6DF}" type="pres">
      <dgm:prSet presAssocID="{7854F498-2306-45BC-B60C-AC530A6CE604}" presName="compNode" presStyleCnt="0"/>
      <dgm:spPr/>
    </dgm:pt>
    <dgm:pt modelId="{3EB36B1D-704C-41D2-9213-34570B448280}" type="pres">
      <dgm:prSet presAssocID="{7854F498-2306-45BC-B60C-AC530A6CE604}" presName="pictRect" presStyleLbl="revTx" presStyleIdx="2" presStyleCnt="6">
        <dgm:presLayoutVars>
          <dgm:chMax val="0"/>
          <dgm:bulletEnabled/>
        </dgm:presLayoutVars>
      </dgm:prSet>
      <dgm:spPr/>
    </dgm:pt>
    <dgm:pt modelId="{C82328EF-0E0A-4B1E-8CB6-2CC4B45C2E46}" type="pres">
      <dgm:prSet presAssocID="{7854F498-2306-45BC-B60C-AC530A6CE604}" presName="textRect" presStyleLbl="revTx" presStyleIdx="3" presStyleCnt="6" custScaleX="102659">
        <dgm:presLayoutVars>
          <dgm:bulletEnabled/>
        </dgm:presLayoutVars>
      </dgm:prSet>
      <dgm:spPr/>
    </dgm:pt>
    <dgm:pt modelId="{9A21E1AA-AEB6-4C69-89EC-C706C258E260}" type="pres">
      <dgm:prSet presAssocID="{84C7893D-F84A-48C0-91E1-EF7554C60D7B}" presName="sibTrans" presStyleLbl="sibTrans2D1" presStyleIdx="0" presStyleCnt="0"/>
      <dgm:spPr/>
    </dgm:pt>
    <dgm:pt modelId="{933EC226-0AE7-450D-98AA-9A1CE8DF18E2}" type="pres">
      <dgm:prSet presAssocID="{9AA81AE3-E937-4B06-9469-C5A2133A61EB}" presName="compNode" presStyleCnt="0"/>
      <dgm:spPr/>
    </dgm:pt>
    <dgm:pt modelId="{E464570B-5E30-4F94-A14B-06088C87FEAC}" type="pres">
      <dgm:prSet presAssocID="{9AA81AE3-E937-4B06-9469-C5A2133A61EB}" presName="pictRect" presStyleLbl="revTx" presStyleIdx="4" presStyleCnt="6" custScaleX="124735">
        <dgm:presLayoutVars>
          <dgm:chMax val="0"/>
          <dgm:bulletEnabled/>
        </dgm:presLayoutVars>
      </dgm:prSet>
      <dgm:spPr/>
    </dgm:pt>
    <dgm:pt modelId="{479117A3-C45D-4507-AC41-E990CBEC3434}" type="pres">
      <dgm:prSet presAssocID="{9AA81AE3-E937-4B06-9469-C5A2133A61EB}" presName="textRect" presStyleLbl="revTx" presStyleIdx="5" presStyleCnt="6">
        <dgm:presLayoutVars>
          <dgm:bulletEnabled/>
        </dgm:presLayoutVars>
      </dgm:prSet>
      <dgm:spPr/>
    </dgm:pt>
  </dgm:ptLst>
  <dgm:cxnLst>
    <dgm:cxn modelId="{22758500-0CBB-4DB2-9792-5248D02AE6B4}" srcId="{7854F498-2306-45BC-B60C-AC530A6CE604}" destId="{EC5B6BCE-4412-4EB8-BA1E-5296B25CCFE9}" srcOrd="0" destOrd="0" parTransId="{4FF4796E-4AAF-4417-A2AE-D7318949F178}" sibTransId="{5B62CBB9-9127-4CEA-82B2-9B76F10810A9}"/>
    <dgm:cxn modelId="{5134AB0D-29EA-4BE1-AFA1-4F3F2273A519}" type="presOf" srcId="{D9A05B83-CF8B-40D9-81C8-FCD41DBC205A}" destId="{2726AF9D-153C-4909-92CC-D2D4342FB523}" srcOrd="0" destOrd="0" presId="urn:microsoft.com/office/officeart/2024/3/layout/hArchList1"/>
    <dgm:cxn modelId="{8ACDAD11-BD3F-4353-8E95-F80C6615B0B9}" type="presOf" srcId="{EC5B6BCE-4412-4EB8-BA1E-5296B25CCFE9}" destId="{C82328EF-0E0A-4B1E-8CB6-2CC4B45C2E46}" srcOrd="0" destOrd="0" presId="urn:microsoft.com/office/officeart/2024/3/layout/hArchList1"/>
    <dgm:cxn modelId="{3FD2A416-1BE1-40F8-BD42-6E835DF61CB5}" type="presOf" srcId="{E873C09C-673A-43E6-A220-F9B3F440093A}" destId="{7B1DFC99-B952-427E-81B0-CF1F4003FB0B}" srcOrd="0" destOrd="0" presId="urn:microsoft.com/office/officeart/2024/3/layout/hArchList1"/>
    <dgm:cxn modelId="{D0ABEF23-FFE0-4F92-AD34-792041AB7F9B}" type="presOf" srcId="{BF32354B-6114-4F71-8DD2-BA6FBE588C7C}" destId="{479117A3-C45D-4507-AC41-E990CBEC3434}" srcOrd="0" destOrd="0" presId="urn:microsoft.com/office/officeart/2024/3/layout/hArchList1"/>
    <dgm:cxn modelId="{24AA4B3A-BB20-4234-8F7E-A74D6D6E54F6}" type="presOf" srcId="{7854F498-2306-45BC-B60C-AC530A6CE604}" destId="{3EB36B1D-704C-41D2-9213-34570B448280}" srcOrd="0" destOrd="0" presId="urn:microsoft.com/office/officeart/2024/3/layout/hArchList1"/>
    <dgm:cxn modelId="{E355C93B-F633-41ED-8876-9432AD0B43EE}" srcId="{03F208F0-6076-4F1F-89AB-204612189161}" destId="{E873C09C-673A-43E6-A220-F9B3F440093A}" srcOrd="0" destOrd="0" parTransId="{9F06BE7E-2E64-4F68-B18D-F830D6BCC631}" sibTransId="{D9A05B83-CF8B-40D9-81C8-FCD41DBC205A}"/>
    <dgm:cxn modelId="{EF46E680-9DBD-4534-9238-FB0876ABE27F}" srcId="{03F208F0-6076-4F1F-89AB-204612189161}" destId="{7854F498-2306-45BC-B60C-AC530A6CE604}" srcOrd="1" destOrd="0" parTransId="{BB0C2D43-1B82-41EF-9259-944034F448B1}" sibTransId="{84C7893D-F84A-48C0-91E1-EF7554C60D7B}"/>
    <dgm:cxn modelId="{BF86E19E-35D2-4CB2-9F6B-D52B6DBD6B1F}" srcId="{9AA81AE3-E937-4B06-9469-C5A2133A61EB}" destId="{BF32354B-6114-4F71-8DD2-BA6FBE588C7C}" srcOrd="0" destOrd="0" parTransId="{61A3FDCD-BEEA-4708-878D-704BCDCB87D0}" sibTransId="{28E7D1E1-7B9C-40FC-927A-5A8F03F893BC}"/>
    <dgm:cxn modelId="{73BE7B9F-31C5-424A-BF24-E90FF3EF9D50}" type="presOf" srcId="{03F208F0-6076-4F1F-89AB-204612189161}" destId="{7FFFB25D-DC34-4995-A9CF-B4F509241B9F}" srcOrd="0" destOrd="0" presId="urn:microsoft.com/office/officeart/2024/3/layout/hArchList1"/>
    <dgm:cxn modelId="{99EFCCA3-6703-4C8B-B9C2-905FDA351B4C}" type="presOf" srcId="{4E618363-9497-4365-8324-937677667AAB}" destId="{AC35A47C-7FEB-445A-88B7-40DF1EBF2B5B}" srcOrd="0" destOrd="0" presId="urn:microsoft.com/office/officeart/2024/3/layout/hArchList1"/>
    <dgm:cxn modelId="{10BA09AF-0DA4-485A-875D-3295A9D941DF}" type="presOf" srcId="{9AA81AE3-E937-4B06-9469-C5A2133A61EB}" destId="{E464570B-5E30-4F94-A14B-06088C87FEAC}" srcOrd="0" destOrd="0" presId="urn:microsoft.com/office/officeart/2024/3/layout/hArchList1"/>
    <dgm:cxn modelId="{5EB9FBE6-2E0A-4CEF-8DEC-72BC09153643}" srcId="{03F208F0-6076-4F1F-89AB-204612189161}" destId="{9AA81AE3-E937-4B06-9469-C5A2133A61EB}" srcOrd="2" destOrd="0" parTransId="{D4178D8B-B7D0-494D-92E5-6B7EF9FACF58}" sibTransId="{DEFAC4AD-BB98-4604-BF98-85605D1E0DA2}"/>
    <dgm:cxn modelId="{D78EAFEC-67BA-4142-A434-A32E77EEE178}" type="presOf" srcId="{84C7893D-F84A-48C0-91E1-EF7554C60D7B}" destId="{9A21E1AA-AEB6-4C69-89EC-C706C258E260}" srcOrd="0" destOrd="0" presId="urn:microsoft.com/office/officeart/2024/3/layout/hArchList1"/>
    <dgm:cxn modelId="{63E3E8EC-D7AF-4394-8B02-1273426892AE}" srcId="{E873C09C-673A-43E6-A220-F9B3F440093A}" destId="{4E618363-9497-4365-8324-937677667AAB}" srcOrd="0" destOrd="0" parTransId="{7C10B7A1-8F21-4926-B873-C5A41CEF95FD}" sibTransId="{D82B6820-7184-4B2A-AD1A-A5FA658790A0}"/>
    <dgm:cxn modelId="{6C7C538D-26D7-4A6C-BD7F-6EB523B32810}" type="presParOf" srcId="{7FFFB25D-DC34-4995-A9CF-B4F509241B9F}" destId="{BA61F70E-2594-4ADC-ACB3-D5D13B148D4B}" srcOrd="0" destOrd="0" presId="urn:microsoft.com/office/officeart/2024/3/layout/hArchList1"/>
    <dgm:cxn modelId="{2B7841C3-BE6F-4DB1-BAA7-E7DCD1B58BB3}" type="presParOf" srcId="{BA61F70E-2594-4ADC-ACB3-D5D13B148D4B}" destId="{7B1DFC99-B952-427E-81B0-CF1F4003FB0B}" srcOrd="0" destOrd="0" presId="urn:microsoft.com/office/officeart/2024/3/layout/hArchList1"/>
    <dgm:cxn modelId="{4251D42A-01F4-45AB-972B-E318B9BAA01C}" type="presParOf" srcId="{BA61F70E-2594-4ADC-ACB3-D5D13B148D4B}" destId="{AC35A47C-7FEB-445A-88B7-40DF1EBF2B5B}" srcOrd="1" destOrd="0" presId="urn:microsoft.com/office/officeart/2024/3/layout/hArchList1"/>
    <dgm:cxn modelId="{22CF1D12-E28A-4EA7-9E61-A839BE0A50FA}" type="presParOf" srcId="{7FFFB25D-DC34-4995-A9CF-B4F509241B9F}" destId="{2726AF9D-153C-4909-92CC-D2D4342FB523}" srcOrd="1" destOrd="0" presId="urn:microsoft.com/office/officeart/2024/3/layout/hArchList1"/>
    <dgm:cxn modelId="{6305F415-7CDB-4484-B2D9-8B321F31C280}" type="presParOf" srcId="{7FFFB25D-DC34-4995-A9CF-B4F509241B9F}" destId="{8B104A67-E0BB-424C-913B-1061DD02E6DF}" srcOrd="2" destOrd="0" presId="urn:microsoft.com/office/officeart/2024/3/layout/hArchList1"/>
    <dgm:cxn modelId="{99A70B3B-944E-45C6-9D9E-E7BEF27E8CDF}" type="presParOf" srcId="{8B104A67-E0BB-424C-913B-1061DD02E6DF}" destId="{3EB36B1D-704C-41D2-9213-34570B448280}" srcOrd="0" destOrd="0" presId="urn:microsoft.com/office/officeart/2024/3/layout/hArchList1"/>
    <dgm:cxn modelId="{04A3C25F-EBB1-4F2A-8D59-61B21A3135A4}" type="presParOf" srcId="{8B104A67-E0BB-424C-913B-1061DD02E6DF}" destId="{C82328EF-0E0A-4B1E-8CB6-2CC4B45C2E46}" srcOrd="1" destOrd="0" presId="urn:microsoft.com/office/officeart/2024/3/layout/hArchList1"/>
    <dgm:cxn modelId="{4AD8B827-8CA0-477C-BE38-ADF50B1BB267}" type="presParOf" srcId="{7FFFB25D-DC34-4995-A9CF-B4F509241B9F}" destId="{9A21E1AA-AEB6-4C69-89EC-C706C258E260}" srcOrd="3" destOrd="0" presId="urn:microsoft.com/office/officeart/2024/3/layout/hArchList1"/>
    <dgm:cxn modelId="{705AEE1F-2BAD-4AE6-8DE1-3047CC306162}" type="presParOf" srcId="{7FFFB25D-DC34-4995-A9CF-B4F509241B9F}" destId="{933EC226-0AE7-450D-98AA-9A1CE8DF18E2}" srcOrd="4" destOrd="0" presId="urn:microsoft.com/office/officeart/2024/3/layout/hArchList1"/>
    <dgm:cxn modelId="{0246F91F-B576-4011-9BBC-6B368EA42522}" type="presParOf" srcId="{933EC226-0AE7-450D-98AA-9A1CE8DF18E2}" destId="{E464570B-5E30-4F94-A14B-06088C87FEAC}" srcOrd="0" destOrd="0" presId="urn:microsoft.com/office/officeart/2024/3/layout/hArchList1"/>
    <dgm:cxn modelId="{903A2B9C-22B4-4520-81C6-60DA7BC7286F}" type="presParOf" srcId="{933EC226-0AE7-450D-98AA-9A1CE8DF18E2}" destId="{479117A3-C45D-4507-AC41-E990CBEC3434}"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B7C61-570E-46EC-8352-C7052A098F18}">
      <dsp:nvSpPr>
        <dsp:cNvPr id="0" name=""/>
        <dsp:cNvSpPr/>
      </dsp:nvSpPr>
      <dsp:spPr>
        <a:xfrm>
          <a:off x="0" y="0"/>
          <a:ext cx="1852742" cy="185274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r="27250" b="-1"/>
          <a:stretch/>
        </a:blipFill>
        <a:ln>
          <a:noFill/>
        </a:ln>
        <a:effectLst/>
      </dsp:spPr>
      <dsp:style>
        <a:lnRef idx="0">
          <a:scrgbClr r="0" g="0" b="0"/>
        </a:lnRef>
        <a:fillRef idx="3">
          <a:scrgbClr r="0" g="0" b="0"/>
        </a:fillRef>
        <a:effectRef idx="2">
          <a:scrgbClr r="0" g="0" b="0"/>
        </a:effectRef>
        <a:fontRef idx="minor">
          <a:schemeClr val="lt1"/>
        </a:fontRef>
      </dsp:style>
    </dsp:sp>
    <dsp:sp modelId="{2C5C0574-4AEC-46E4-948C-F2EEB84B4DC6}">
      <dsp:nvSpPr>
        <dsp:cNvPr id="0" name=""/>
        <dsp:cNvSpPr/>
      </dsp:nvSpPr>
      <dsp:spPr>
        <a:xfrm>
          <a:off x="2032742" y="0"/>
          <a:ext cx="6080550" cy="554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b="1" kern="1200" dirty="0">
              <a:latin typeface="メイリオ" panose="020B0604030504040204" pitchFamily="50" charset="-128"/>
              <a:ea typeface="メイリオ" panose="020B0604030504040204" pitchFamily="50" charset="-128"/>
            </a:rPr>
            <a:t>■</a:t>
          </a:r>
          <a:r>
            <a:rPr lang="ja-JP" altLang="en-US" sz="2000" u="sng" kern="1200" dirty="0">
              <a:latin typeface="メイリオ" panose="020B0604030504040204" pitchFamily="50" charset="-128"/>
              <a:ea typeface="メイリオ" panose="020B0604030504040204" pitchFamily="50" charset="-128"/>
            </a:rPr>
            <a:t>専門医の行動観察</a:t>
          </a:r>
          <a:r>
            <a:rPr lang="ja-JP" altLang="en-US" sz="2000" kern="1200" dirty="0">
              <a:latin typeface="メイリオ" panose="020B0604030504040204" pitchFamily="50" charset="-128"/>
              <a:ea typeface="メイリオ" panose="020B0604030504040204" pitchFamily="50" charset="-128"/>
            </a:rPr>
            <a:t>：</a:t>
          </a:r>
        </a:p>
      </dsp:txBody>
      <dsp:txXfrm>
        <a:off x="2032742" y="0"/>
        <a:ext cx="6080550" cy="554042"/>
      </dsp:txXfrm>
    </dsp:sp>
    <dsp:sp modelId="{9BE9B123-EA94-416A-8E2E-2D6989E1E814}">
      <dsp:nvSpPr>
        <dsp:cNvPr id="0" name=""/>
        <dsp:cNvSpPr/>
      </dsp:nvSpPr>
      <dsp:spPr>
        <a:xfrm>
          <a:off x="2032742" y="554042"/>
          <a:ext cx="6080550" cy="124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ja-JP" altLang="en-US" sz="2000" kern="1200" dirty="0">
              <a:latin typeface="メイリオ" panose="020B0604030504040204" pitchFamily="50" charset="-128"/>
              <a:ea typeface="メイリオ" panose="020B0604030504040204" pitchFamily="50" charset="-128"/>
            </a:rPr>
            <a:t>観察は専門医が患者の</a:t>
          </a:r>
          <a:r>
            <a:rPr lang="ja-JP" altLang="en-US" sz="2000" b="1" kern="1200" dirty="0">
              <a:latin typeface="メイリオ" panose="020B0604030504040204" pitchFamily="50" charset="-128"/>
              <a:ea typeface="メイリオ" panose="020B0604030504040204" pitchFamily="50" charset="-128"/>
            </a:rPr>
            <a:t>行動を注意深く</a:t>
          </a:r>
          <a:r>
            <a:rPr lang="ja-JP" altLang="en-US" sz="2000" b="1" kern="1200" dirty="0">
              <a:solidFill>
                <a:srgbClr val="FF0000"/>
              </a:solidFill>
              <a:latin typeface="メイリオ" panose="020B0604030504040204" pitchFamily="50" charset="-128"/>
              <a:ea typeface="メイリオ" panose="020B0604030504040204" pitchFamily="50" charset="-128"/>
            </a:rPr>
            <a:t>観察</a:t>
          </a:r>
          <a:r>
            <a:rPr lang="ja-JP" altLang="en-US" sz="2000" kern="1200" dirty="0">
              <a:latin typeface="メイリオ" panose="020B0604030504040204" pitchFamily="50" charset="-128"/>
              <a:ea typeface="メイリオ" panose="020B0604030504040204" pitchFamily="50" charset="-128"/>
            </a:rPr>
            <a:t>し、</a:t>
          </a:r>
          <a:br>
            <a:rPr lang="en-US" altLang="ja-JP" sz="2000" kern="1200" dirty="0">
              <a:latin typeface="メイリオ" panose="020B0604030504040204" pitchFamily="50" charset="-128"/>
              <a:ea typeface="メイリオ" panose="020B0604030504040204" pitchFamily="50" charset="-128"/>
            </a:rPr>
          </a:br>
          <a:r>
            <a:rPr lang="ja-JP" altLang="en-US" sz="2000" kern="1200" dirty="0">
              <a:latin typeface="メイリオ" panose="020B0604030504040204" pitchFamily="50" charset="-128"/>
              <a:ea typeface="メイリオ" panose="020B0604030504040204" pitchFamily="50" charset="-128"/>
            </a:rPr>
            <a:t>発達の特徴を評価することで行われる。</a:t>
          </a:r>
        </a:p>
      </dsp:txBody>
      <dsp:txXfrm>
        <a:off x="2032742" y="554042"/>
        <a:ext cx="6080550" cy="1247829"/>
      </dsp:txXfrm>
    </dsp:sp>
    <dsp:sp modelId="{A66202B2-3FE1-471A-A4BD-55071346E9AB}">
      <dsp:nvSpPr>
        <dsp:cNvPr id="0" name=""/>
        <dsp:cNvSpPr/>
      </dsp:nvSpPr>
      <dsp:spPr>
        <a:xfrm>
          <a:off x="0" y="2000961"/>
          <a:ext cx="1852742" cy="185274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3750" r="9501" b="2"/>
          <a:stretch/>
        </a:blipFill>
        <a:ln>
          <a:noFill/>
        </a:ln>
        <a:effectLst/>
      </dsp:spPr>
      <dsp:style>
        <a:lnRef idx="0">
          <a:scrgbClr r="0" g="0" b="0"/>
        </a:lnRef>
        <a:fillRef idx="3">
          <a:scrgbClr r="0" g="0" b="0"/>
        </a:fillRef>
        <a:effectRef idx="2">
          <a:scrgbClr r="0" g="0" b="0"/>
        </a:effectRef>
        <a:fontRef idx="minor">
          <a:schemeClr val="lt1"/>
        </a:fontRef>
      </dsp:style>
    </dsp:sp>
    <dsp:sp modelId="{99E43797-47EE-4654-BFBC-8FCBC8209633}">
      <dsp:nvSpPr>
        <dsp:cNvPr id="0" name=""/>
        <dsp:cNvSpPr/>
      </dsp:nvSpPr>
      <dsp:spPr>
        <a:xfrm>
          <a:off x="2032742" y="2000961"/>
          <a:ext cx="6080550" cy="554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b="1" kern="1200" dirty="0">
              <a:latin typeface="メイリオ" panose="020B0604030504040204" pitchFamily="50" charset="-128"/>
              <a:ea typeface="メイリオ" panose="020B0604030504040204" pitchFamily="50" charset="-128"/>
            </a:rPr>
            <a:t>■</a:t>
          </a:r>
          <a:r>
            <a:rPr lang="ja-JP" altLang="en-US" sz="2000" u="sng" kern="1200" dirty="0">
              <a:latin typeface="メイリオ" panose="020B0604030504040204" pitchFamily="50" charset="-128"/>
              <a:ea typeface="メイリオ" panose="020B0604030504040204" pitchFamily="50" charset="-128"/>
            </a:rPr>
            <a:t>生育歴の聴取</a:t>
          </a:r>
          <a:r>
            <a:rPr lang="ja-JP" altLang="en-US" sz="2000" kern="1200" dirty="0">
              <a:latin typeface="メイリオ" panose="020B0604030504040204" pitchFamily="50" charset="-128"/>
              <a:ea typeface="メイリオ" panose="020B0604030504040204" pitchFamily="50" charset="-128"/>
            </a:rPr>
            <a:t>：</a:t>
          </a:r>
        </a:p>
      </dsp:txBody>
      <dsp:txXfrm>
        <a:off x="2032742" y="2000961"/>
        <a:ext cx="6080550" cy="554042"/>
      </dsp:txXfrm>
    </dsp:sp>
    <dsp:sp modelId="{C93AA36A-838F-4E32-9B0C-8DCC3A083D1D}">
      <dsp:nvSpPr>
        <dsp:cNvPr id="0" name=""/>
        <dsp:cNvSpPr/>
      </dsp:nvSpPr>
      <dsp:spPr>
        <a:xfrm>
          <a:off x="2032742" y="2555004"/>
          <a:ext cx="6080550" cy="124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ja-JP" altLang="en-US" sz="2000" kern="1200" dirty="0">
              <a:latin typeface="メイリオ" panose="020B0604030504040204" pitchFamily="50" charset="-128"/>
              <a:ea typeface="メイリオ" panose="020B0604030504040204" pitchFamily="50" charset="-128"/>
            </a:rPr>
            <a:t>医師は患者や家族</a:t>
          </a:r>
          <a:r>
            <a:rPr lang="en-US" altLang="ja-JP" sz="2000" kern="1200" dirty="0">
              <a:latin typeface="メイリオ" panose="020B0604030504040204" pitchFamily="50" charset="-128"/>
              <a:ea typeface="メイリオ" panose="020B0604030504040204" pitchFamily="50" charset="-128"/>
            </a:rPr>
            <a:t>(</a:t>
          </a:r>
          <a:r>
            <a:rPr lang="ja-JP" altLang="en-US" sz="2000" kern="1200" dirty="0">
              <a:latin typeface="メイリオ" panose="020B0604030504040204" pitchFamily="50" charset="-128"/>
              <a:ea typeface="メイリオ" panose="020B0604030504040204" pitchFamily="50" charset="-128"/>
            </a:rPr>
            <a:t>両親</a:t>
          </a:r>
          <a:r>
            <a:rPr lang="en-US" altLang="ja-JP" sz="2000" kern="1200" dirty="0">
              <a:latin typeface="メイリオ" panose="020B0604030504040204" pitchFamily="50" charset="-128"/>
              <a:ea typeface="メイリオ" panose="020B0604030504040204" pitchFamily="50" charset="-128"/>
            </a:rPr>
            <a:t>)</a:t>
          </a:r>
          <a:r>
            <a:rPr lang="ja-JP" altLang="en-US" sz="2000" kern="1200" dirty="0">
              <a:latin typeface="メイリオ" panose="020B0604030504040204" pitchFamily="50" charset="-128"/>
              <a:ea typeface="メイリオ" panose="020B0604030504040204" pitchFamily="50" charset="-128"/>
            </a:rPr>
            <a:t>から</a:t>
          </a:r>
          <a:r>
            <a:rPr lang="ja-JP" altLang="en-US" sz="2000" b="1" kern="1200" dirty="0">
              <a:solidFill>
                <a:srgbClr val="FF0000"/>
              </a:solidFill>
              <a:latin typeface="メイリオ" panose="020B0604030504040204" pitchFamily="50" charset="-128"/>
              <a:ea typeface="メイリオ" panose="020B0604030504040204" pitchFamily="50" charset="-128"/>
            </a:rPr>
            <a:t>生育歴</a:t>
          </a:r>
          <a:r>
            <a:rPr lang="ja-JP" altLang="en-US" sz="2000" kern="1200" dirty="0">
              <a:latin typeface="メイリオ" panose="020B0604030504040204" pitchFamily="50" charset="-128"/>
              <a:ea typeface="メイリオ" panose="020B0604030504040204" pitchFamily="50" charset="-128"/>
            </a:rPr>
            <a:t>を詳しく</a:t>
          </a:r>
          <a:br>
            <a:rPr lang="en-US" altLang="ja-JP" sz="2000" kern="1200" dirty="0">
              <a:latin typeface="メイリオ" panose="020B0604030504040204" pitchFamily="50" charset="-128"/>
              <a:ea typeface="メイリオ" panose="020B0604030504040204" pitchFamily="50" charset="-128"/>
            </a:rPr>
          </a:br>
          <a:r>
            <a:rPr lang="ja-JP" altLang="en-US" sz="2000" kern="1200" dirty="0">
              <a:latin typeface="メイリオ" panose="020B0604030504040204" pitchFamily="50" charset="-128"/>
              <a:ea typeface="メイリオ" panose="020B0604030504040204" pitchFamily="50" charset="-128"/>
            </a:rPr>
            <a:t>聞き取り、診断に必要な情報を収集する。</a:t>
          </a:r>
        </a:p>
      </dsp:txBody>
      <dsp:txXfrm>
        <a:off x="2032742" y="2555004"/>
        <a:ext cx="6080550" cy="1247829"/>
      </dsp:txXfrm>
    </dsp:sp>
    <dsp:sp modelId="{8DB5D042-1378-40CC-B627-6C8B5D3F4CD6}">
      <dsp:nvSpPr>
        <dsp:cNvPr id="0" name=""/>
        <dsp:cNvSpPr/>
      </dsp:nvSpPr>
      <dsp:spPr>
        <a:xfrm>
          <a:off x="0" y="4001923"/>
          <a:ext cx="1852742" cy="185274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 r="-9" b="-8"/>
          <a:stretch/>
        </a:blipFill>
        <a:ln>
          <a:noFill/>
        </a:ln>
        <a:effectLst/>
      </dsp:spPr>
      <dsp:style>
        <a:lnRef idx="0">
          <a:scrgbClr r="0" g="0" b="0"/>
        </a:lnRef>
        <a:fillRef idx="3">
          <a:scrgbClr r="0" g="0" b="0"/>
        </a:fillRef>
        <a:effectRef idx="2">
          <a:scrgbClr r="0" g="0" b="0"/>
        </a:effectRef>
        <a:fontRef idx="minor">
          <a:schemeClr val="lt1"/>
        </a:fontRef>
      </dsp:style>
    </dsp:sp>
    <dsp:sp modelId="{3E73863D-5FA2-4A2A-83F5-9E5072ED85D2}">
      <dsp:nvSpPr>
        <dsp:cNvPr id="0" name=""/>
        <dsp:cNvSpPr/>
      </dsp:nvSpPr>
      <dsp:spPr>
        <a:xfrm>
          <a:off x="2032742" y="3762781"/>
          <a:ext cx="6080550" cy="554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b="1" kern="1200" dirty="0">
              <a:latin typeface="メイリオ" panose="020B0604030504040204" pitchFamily="50" charset="-128"/>
              <a:ea typeface="メイリオ" panose="020B0604030504040204" pitchFamily="50" charset="-128"/>
            </a:rPr>
            <a:t>■</a:t>
          </a:r>
          <a:r>
            <a:rPr lang="ja-JP" altLang="en-US" sz="2000" u="sng" kern="1200" dirty="0">
              <a:latin typeface="メイリオ" panose="020B0604030504040204" pitchFamily="50" charset="-128"/>
              <a:ea typeface="メイリオ" panose="020B0604030504040204" pitchFamily="50" charset="-128"/>
            </a:rPr>
            <a:t>国際的診断基準を使用した心理検査</a:t>
          </a:r>
          <a:r>
            <a:rPr lang="ja-JP" altLang="en-US" sz="2000" kern="1200" dirty="0">
              <a:latin typeface="メイリオ" panose="020B0604030504040204" pitchFamily="50" charset="-128"/>
              <a:ea typeface="メイリオ" panose="020B0604030504040204" pitchFamily="50" charset="-128"/>
            </a:rPr>
            <a:t>：</a:t>
          </a:r>
        </a:p>
      </dsp:txBody>
      <dsp:txXfrm>
        <a:off x="2032742" y="3762781"/>
        <a:ext cx="6080550" cy="554042"/>
      </dsp:txXfrm>
    </dsp:sp>
    <dsp:sp modelId="{C30F69B9-064A-4185-9D24-6822E0651B3D}">
      <dsp:nvSpPr>
        <dsp:cNvPr id="0" name=""/>
        <dsp:cNvSpPr/>
      </dsp:nvSpPr>
      <dsp:spPr>
        <a:xfrm>
          <a:off x="2032742" y="4302818"/>
          <a:ext cx="6080550" cy="124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altLang="ja-JP" sz="2000" kern="1200" dirty="0">
              <a:latin typeface="メイリオ" panose="020B0604030504040204" pitchFamily="50" charset="-128"/>
              <a:ea typeface="メイリオ" panose="020B0604030504040204" pitchFamily="50" charset="-128"/>
            </a:rPr>
            <a:t>DSM-5</a:t>
          </a:r>
          <a:r>
            <a:rPr lang="ja-JP" altLang="en-US" sz="2000" kern="1200" dirty="0">
              <a:latin typeface="メイリオ" panose="020B0604030504040204" pitchFamily="50" charset="-128"/>
              <a:ea typeface="メイリオ" panose="020B0604030504040204" pitchFamily="50" charset="-128"/>
            </a:rPr>
            <a:t>や</a:t>
          </a:r>
          <a:r>
            <a:rPr lang="en-US" altLang="ja-JP" sz="2000" kern="1200" dirty="0">
              <a:latin typeface="メイリオ" panose="020B0604030504040204" pitchFamily="50" charset="-128"/>
              <a:ea typeface="メイリオ" panose="020B0604030504040204" pitchFamily="50" charset="-128"/>
            </a:rPr>
            <a:t>ICD-10</a:t>
          </a:r>
          <a:r>
            <a:rPr lang="ja-JP" altLang="en-US" sz="2000" kern="1200" dirty="0">
              <a:latin typeface="メイリオ" panose="020B0604030504040204" pitchFamily="50" charset="-128"/>
              <a:ea typeface="メイリオ" panose="020B0604030504040204" pitchFamily="50" charset="-128"/>
            </a:rPr>
            <a:t>などの</a:t>
          </a:r>
          <a:r>
            <a:rPr lang="ja-JP" altLang="en-US" sz="2000" b="1" kern="1200" dirty="0">
              <a:latin typeface="メイリオ" panose="020B0604030504040204" pitchFamily="50" charset="-128"/>
              <a:ea typeface="メイリオ" panose="020B0604030504040204" pitchFamily="50" charset="-128"/>
            </a:rPr>
            <a:t>国際的な診断基準</a:t>
          </a:r>
          <a:r>
            <a:rPr lang="ja-JP" altLang="en-US" sz="2000" kern="1200" dirty="0">
              <a:latin typeface="メイリオ" panose="020B0604030504040204" pitchFamily="50" charset="-128"/>
              <a:ea typeface="メイリオ" panose="020B0604030504040204" pitchFamily="50" charset="-128"/>
            </a:rPr>
            <a:t>を用いて</a:t>
          </a:r>
          <a:br>
            <a:rPr lang="en-US" altLang="ja-JP" sz="2000" kern="1200" dirty="0">
              <a:latin typeface="メイリオ" panose="020B0604030504040204" pitchFamily="50" charset="-128"/>
              <a:ea typeface="メイリオ" panose="020B0604030504040204" pitchFamily="50" charset="-128"/>
            </a:rPr>
          </a:br>
          <a:r>
            <a:rPr lang="ja-JP" altLang="en-US" sz="2000" b="1" kern="1200" dirty="0">
              <a:solidFill>
                <a:srgbClr val="FF0000"/>
              </a:solidFill>
              <a:latin typeface="メイリオ" panose="020B0604030504040204" pitchFamily="50" charset="-128"/>
              <a:ea typeface="メイリオ" panose="020B0604030504040204" pitchFamily="50" charset="-128"/>
            </a:rPr>
            <a:t>心理検査</a:t>
          </a:r>
          <a:r>
            <a:rPr lang="en-US" altLang="ja-JP" sz="2000" kern="1200" dirty="0">
              <a:latin typeface="メイリオ" panose="020B0604030504040204" pitchFamily="50" charset="-128"/>
              <a:ea typeface="メイリオ" panose="020B0604030504040204" pitchFamily="50" charset="-128"/>
            </a:rPr>
            <a:t>(WAIS</a:t>
          </a:r>
          <a:r>
            <a:rPr lang="ja-JP" altLang="en-US" sz="2000" kern="1200" dirty="0">
              <a:latin typeface="メイリオ" panose="020B0604030504040204" pitchFamily="50" charset="-128"/>
              <a:ea typeface="メイリオ" panose="020B0604030504040204" pitchFamily="50" charset="-128"/>
            </a:rPr>
            <a:t>など多数の検査</a:t>
          </a:r>
          <a:r>
            <a:rPr lang="en-US" altLang="ja-JP" sz="2000" kern="1200" dirty="0">
              <a:latin typeface="メイリオ" panose="020B0604030504040204" pitchFamily="50" charset="-128"/>
              <a:ea typeface="メイリオ" panose="020B0604030504040204" pitchFamily="50" charset="-128"/>
            </a:rPr>
            <a:t>)</a:t>
          </a:r>
          <a:r>
            <a:rPr lang="ja-JP" altLang="en-US" sz="2000" kern="1200" dirty="0">
              <a:latin typeface="メイリオ" panose="020B0604030504040204" pitchFamily="50" charset="-128"/>
              <a:ea typeface="メイリオ" panose="020B0604030504040204" pitchFamily="50" charset="-128"/>
            </a:rPr>
            <a:t>などが行われ、公正かつ明確に診断が行われる。</a:t>
          </a:r>
        </a:p>
      </dsp:txBody>
      <dsp:txXfrm>
        <a:off x="2032742" y="4302818"/>
        <a:ext cx="6080550" cy="1247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4AB82-5DAA-41C1-BEFD-25D526430F4E}">
      <dsp:nvSpPr>
        <dsp:cNvPr id="0" name=""/>
        <dsp:cNvSpPr/>
      </dsp:nvSpPr>
      <dsp:spPr>
        <a:xfrm>
          <a:off x="0" y="1987547"/>
          <a:ext cx="1852742" cy="185274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5000" r="2" b="3"/>
          <a:stretch/>
        </a:blipFill>
        <a:ln>
          <a:noFill/>
        </a:ln>
        <a:effectLst/>
      </dsp:spPr>
      <dsp:style>
        <a:lnRef idx="0">
          <a:scrgbClr r="0" g="0" b="0"/>
        </a:lnRef>
        <a:fillRef idx="3">
          <a:scrgbClr r="0" g="0" b="0"/>
        </a:fillRef>
        <a:effectRef idx="2">
          <a:scrgbClr r="0" g="0" b="0"/>
        </a:effectRef>
        <a:fontRef idx="minor">
          <a:schemeClr val="lt1"/>
        </a:fontRef>
      </dsp:style>
    </dsp:sp>
    <dsp:sp modelId="{9F6E1796-3369-467D-AE6E-24074C1B28B1}">
      <dsp:nvSpPr>
        <dsp:cNvPr id="0" name=""/>
        <dsp:cNvSpPr/>
      </dsp:nvSpPr>
      <dsp:spPr>
        <a:xfrm>
          <a:off x="2032742" y="0"/>
          <a:ext cx="4518727" cy="552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u="sng" kern="1200" dirty="0">
              <a:latin typeface="メイリオ" panose="020B0604030504040204" pitchFamily="50" charset="-128"/>
              <a:ea typeface="メイリオ" panose="020B0604030504040204" pitchFamily="50" charset="-128"/>
            </a:rPr>
            <a:t>環境要因の影響</a:t>
          </a:r>
          <a:r>
            <a:rPr lang="ja-JP" altLang="en-US" sz="2000" kern="1200" dirty="0">
              <a:latin typeface="メイリオ" panose="020B0604030504040204" pitchFamily="50" charset="-128"/>
              <a:ea typeface="メイリオ" panose="020B0604030504040204" pitchFamily="50" charset="-128"/>
            </a:rPr>
            <a:t>：</a:t>
          </a:r>
        </a:p>
      </dsp:txBody>
      <dsp:txXfrm>
        <a:off x="2032742" y="0"/>
        <a:ext cx="4518727" cy="552930"/>
      </dsp:txXfrm>
    </dsp:sp>
    <dsp:sp modelId="{D7E30673-E4B6-45EC-AFE1-59183BCD5143}">
      <dsp:nvSpPr>
        <dsp:cNvPr id="0" name=""/>
        <dsp:cNvSpPr/>
      </dsp:nvSpPr>
      <dsp:spPr>
        <a:xfrm>
          <a:off x="2032742" y="552930"/>
          <a:ext cx="4518727" cy="126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endParaRPr lang="ja-JP" altLang="en-US" sz="2000" kern="1200" dirty="0">
            <a:latin typeface="メイリオ" panose="020B0604030504040204" pitchFamily="50" charset="-128"/>
            <a:ea typeface="メイリオ" panose="020B0604030504040204" pitchFamily="50" charset="-128"/>
          </a:endParaRPr>
        </a:p>
      </dsp:txBody>
      <dsp:txXfrm>
        <a:off x="2032742" y="552930"/>
        <a:ext cx="4518727" cy="1263588"/>
      </dsp:txXfrm>
    </dsp:sp>
    <dsp:sp modelId="{394FC0E9-CAA3-4664-A313-8FCF3F8A06D9}">
      <dsp:nvSpPr>
        <dsp:cNvPr id="0" name=""/>
        <dsp:cNvSpPr/>
      </dsp:nvSpPr>
      <dsp:spPr>
        <a:xfrm>
          <a:off x="0" y="0"/>
          <a:ext cx="1852742" cy="185274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6051" r="27200" b="2"/>
          <a:stretch/>
        </a:blipFill>
        <a:ln>
          <a:noFill/>
        </a:ln>
        <a:effectLst/>
      </dsp:spPr>
      <dsp:style>
        <a:lnRef idx="0">
          <a:scrgbClr r="0" g="0" b="0"/>
        </a:lnRef>
        <a:fillRef idx="3">
          <a:scrgbClr r="0" g="0" b="0"/>
        </a:fillRef>
        <a:effectRef idx="2">
          <a:scrgbClr r="0" g="0" b="0"/>
        </a:effectRef>
        <a:fontRef idx="minor">
          <a:schemeClr val="lt1"/>
        </a:fontRef>
      </dsp:style>
    </dsp:sp>
    <dsp:sp modelId="{E04182FE-C4C7-463D-8DA0-77F25D4364D2}">
      <dsp:nvSpPr>
        <dsp:cNvPr id="0" name=""/>
        <dsp:cNvSpPr/>
      </dsp:nvSpPr>
      <dsp:spPr>
        <a:xfrm>
          <a:off x="2032742" y="2000961"/>
          <a:ext cx="4518727" cy="552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u="sng" kern="1200" dirty="0">
              <a:latin typeface="メイリオ" panose="020B0604030504040204" pitchFamily="50" charset="-128"/>
              <a:ea typeface="メイリオ" panose="020B0604030504040204" pitchFamily="50" charset="-128"/>
            </a:rPr>
            <a:t>遺伝子の役割</a:t>
          </a:r>
          <a:r>
            <a:rPr lang="ja-JP" altLang="en-US" sz="2000" kern="1200" dirty="0">
              <a:latin typeface="メイリオ" panose="020B0604030504040204" pitchFamily="50" charset="-128"/>
              <a:ea typeface="メイリオ" panose="020B0604030504040204" pitchFamily="50" charset="-128"/>
            </a:rPr>
            <a:t>：</a:t>
          </a:r>
        </a:p>
      </dsp:txBody>
      <dsp:txXfrm>
        <a:off x="2032742" y="2000961"/>
        <a:ext cx="4518727" cy="552930"/>
      </dsp:txXfrm>
    </dsp:sp>
    <dsp:sp modelId="{2D287E6D-0867-4CF9-9820-0FA63E535041}">
      <dsp:nvSpPr>
        <dsp:cNvPr id="0" name=""/>
        <dsp:cNvSpPr/>
      </dsp:nvSpPr>
      <dsp:spPr>
        <a:xfrm>
          <a:off x="2032742" y="2553892"/>
          <a:ext cx="4518727" cy="126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ja-JP" altLang="en-US" sz="2000" kern="1200" dirty="0">
              <a:latin typeface="メイリオ" panose="020B0604030504040204" pitchFamily="50" charset="-128"/>
              <a:ea typeface="メイリオ" panose="020B0604030504040204" pitchFamily="50" charset="-128"/>
            </a:rPr>
            <a:t>多くの</a:t>
          </a:r>
          <a:r>
            <a:rPr lang="ja-JP" altLang="en-US" sz="2000" kern="1200" dirty="0">
              <a:solidFill>
                <a:srgbClr val="FF0000"/>
              </a:solidFill>
              <a:latin typeface="メイリオ" panose="020B0604030504040204" pitchFamily="50" charset="-128"/>
              <a:ea typeface="メイリオ" panose="020B0604030504040204" pitchFamily="50" charset="-128"/>
            </a:rPr>
            <a:t>遺伝子</a:t>
          </a:r>
          <a:r>
            <a:rPr lang="ja-JP" altLang="en-US" sz="2000" kern="1200" dirty="0">
              <a:latin typeface="メイリオ" panose="020B0604030504040204" pitchFamily="50" charset="-128"/>
              <a:ea typeface="メイリオ" panose="020B0604030504040204" pitchFamily="50" charset="-128"/>
            </a:rPr>
            <a:t>が関与し、</a:t>
          </a:r>
          <a:r>
            <a:rPr lang="ja-JP" altLang="en-US" sz="2000" b="1" kern="1200" dirty="0">
              <a:latin typeface="メイリオ" panose="020B0604030504040204" pitchFamily="50" charset="-128"/>
              <a:ea typeface="メイリオ" panose="020B0604030504040204" pitchFamily="50" charset="-128"/>
            </a:rPr>
            <a:t>個人の特性や健康</a:t>
          </a:r>
          <a:r>
            <a:rPr lang="ja-JP" altLang="en-US" sz="2000" kern="1200" dirty="0">
              <a:latin typeface="メイリオ" panose="020B0604030504040204" pitchFamily="50" charset="-128"/>
              <a:ea typeface="メイリオ" panose="020B0604030504040204" pitchFamily="50" charset="-128"/>
            </a:rPr>
            <a:t>に影響を与えると考えられている。</a:t>
          </a:r>
        </a:p>
      </dsp:txBody>
      <dsp:txXfrm>
        <a:off x="2032742" y="2553892"/>
        <a:ext cx="4518727" cy="1263588"/>
      </dsp:txXfrm>
    </dsp:sp>
    <dsp:sp modelId="{15337F58-62C3-4CDF-9D80-ED61F084D47B}">
      <dsp:nvSpPr>
        <dsp:cNvPr id="0" name=""/>
        <dsp:cNvSpPr/>
      </dsp:nvSpPr>
      <dsp:spPr>
        <a:xfrm>
          <a:off x="0" y="4001923"/>
          <a:ext cx="1852742" cy="185274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33251" b="2"/>
          <a:stretch/>
        </a:blipFill>
        <a:ln>
          <a:noFill/>
        </a:ln>
        <a:effectLst/>
      </dsp:spPr>
      <dsp:style>
        <a:lnRef idx="0">
          <a:scrgbClr r="0" g="0" b="0"/>
        </a:lnRef>
        <a:fillRef idx="3">
          <a:scrgbClr r="0" g="0" b="0"/>
        </a:fillRef>
        <a:effectRef idx="2">
          <a:scrgbClr r="0" g="0" b="0"/>
        </a:effectRef>
        <a:fontRef idx="minor">
          <a:schemeClr val="lt1"/>
        </a:fontRef>
      </dsp:style>
    </dsp:sp>
    <dsp:sp modelId="{D11CB33C-568B-4A43-A71D-31BCA7C1A7EE}">
      <dsp:nvSpPr>
        <dsp:cNvPr id="0" name=""/>
        <dsp:cNvSpPr/>
      </dsp:nvSpPr>
      <dsp:spPr>
        <a:xfrm>
          <a:off x="2032742" y="3734658"/>
          <a:ext cx="4518727" cy="552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u="sng" kern="1200" dirty="0">
              <a:latin typeface="メイリオ" panose="020B0604030504040204" pitchFamily="50" charset="-128"/>
              <a:ea typeface="メイリオ" panose="020B0604030504040204" pitchFamily="50" charset="-128"/>
            </a:rPr>
            <a:t>妊娠中と出生時のリスク</a:t>
          </a:r>
          <a:r>
            <a:rPr lang="ja-JP" altLang="en-US" sz="2000" kern="1200" dirty="0">
              <a:latin typeface="メイリオ" panose="020B0604030504040204" pitchFamily="50" charset="-128"/>
              <a:ea typeface="メイリオ" panose="020B0604030504040204" pitchFamily="50" charset="-128"/>
            </a:rPr>
            <a:t>：</a:t>
          </a:r>
        </a:p>
      </dsp:txBody>
      <dsp:txXfrm>
        <a:off x="2032742" y="3734658"/>
        <a:ext cx="4518727" cy="552930"/>
      </dsp:txXfrm>
    </dsp:sp>
    <dsp:sp modelId="{D5B96BD2-ABC7-484D-BABE-184E70F7F3E3}">
      <dsp:nvSpPr>
        <dsp:cNvPr id="0" name=""/>
        <dsp:cNvSpPr/>
      </dsp:nvSpPr>
      <dsp:spPr>
        <a:xfrm>
          <a:off x="2032742" y="4301706"/>
          <a:ext cx="4518727" cy="126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ja-JP" altLang="en-US" sz="2000" kern="1200" dirty="0">
              <a:solidFill>
                <a:srgbClr val="FF0000"/>
              </a:solidFill>
              <a:latin typeface="メイリオ" panose="020B0604030504040204" pitchFamily="50" charset="-128"/>
              <a:ea typeface="メイリオ" panose="020B0604030504040204" pitchFamily="50" charset="-128"/>
            </a:rPr>
            <a:t>妊娠中の環境や出生時の状況</a:t>
          </a:r>
          <a:r>
            <a:rPr lang="ja-JP" altLang="en-US" sz="2000" kern="1200" dirty="0">
              <a:latin typeface="メイリオ" panose="020B0604030504040204" pitchFamily="50" charset="-128"/>
              <a:ea typeface="メイリオ" panose="020B0604030504040204" pitchFamily="50" charset="-128"/>
            </a:rPr>
            <a:t>は、健康リスクの主要な因子として</a:t>
          </a:r>
          <a:br>
            <a:rPr lang="en-US" altLang="ja-JP" sz="2000" kern="1200" dirty="0">
              <a:latin typeface="メイリオ" panose="020B0604030504040204" pitchFamily="50" charset="-128"/>
              <a:ea typeface="メイリオ" panose="020B0604030504040204" pitchFamily="50" charset="-128"/>
            </a:rPr>
          </a:br>
          <a:r>
            <a:rPr lang="ja-JP" altLang="en-US" sz="2000" b="1" kern="1200" dirty="0">
              <a:latin typeface="メイリオ" panose="020B0604030504040204" pitchFamily="50" charset="-128"/>
              <a:ea typeface="メイリオ" panose="020B0604030504040204" pitchFamily="50" charset="-128"/>
            </a:rPr>
            <a:t>研究されている</a:t>
          </a:r>
          <a:r>
            <a:rPr lang="ja-JP" altLang="en-US" sz="2000" kern="1200" dirty="0">
              <a:latin typeface="メイリオ" panose="020B0604030504040204" pitchFamily="50" charset="-128"/>
              <a:ea typeface="メイリオ" panose="020B0604030504040204" pitchFamily="50" charset="-128"/>
            </a:rPr>
            <a:t>。</a:t>
          </a:r>
        </a:p>
      </dsp:txBody>
      <dsp:txXfrm>
        <a:off x="2032742" y="4301706"/>
        <a:ext cx="4518727" cy="1263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AD781-81AA-4D23-B582-6B8A96D5A2A4}">
      <dsp:nvSpPr>
        <dsp:cNvPr id="0" name=""/>
        <dsp:cNvSpPr/>
      </dsp:nvSpPr>
      <dsp:spPr>
        <a:xfrm>
          <a:off x="0" y="0"/>
          <a:ext cx="1852742" cy="185274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6440" r="17060"/>
          <a:stretch/>
        </a:blipFill>
        <a:ln>
          <a:noFill/>
        </a:ln>
        <a:effectLst/>
      </dsp:spPr>
      <dsp:style>
        <a:lnRef idx="0">
          <a:scrgbClr r="0" g="0" b="0"/>
        </a:lnRef>
        <a:fillRef idx="3">
          <a:scrgbClr r="0" g="0" b="0"/>
        </a:fillRef>
        <a:effectRef idx="2">
          <a:scrgbClr r="0" g="0" b="0"/>
        </a:effectRef>
        <a:fontRef idx="minor">
          <a:schemeClr val="lt1"/>
        </a:fontRef>
      </dsp:style>
    </dsp:sp>
    <dsp:sp modelId="{7BBFEA04-6B45-443E-B5ED-A7387EE651A4}">
      <dsp:nvSpPr>
        <dsp:cNvPr id="0" name=""/>
        <dsp:cNvSpPr/>
      </dsp:nvSpPr>
      <dsp:spPr>
        <a:xfrm>
          <a:off x="2032742" y="0"/>
          <a:ext cx="5086083" cy="5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b="1" kern="1200" dirty="0">
              <a:latin typeface="メイリオ" panose="020B0604030504040204" pitchFamily="50" charset="-128"/>
              <a:ea typeface="メイリオ" panose="020B0604030504040204" pitchFamily="50" charset="-128"/>
            </a:rPr>
            <a:t>■</a:t>
          </a:r>
          <a:r>
            <a:rPr lang="ja-JP" altLang="en-US" sz="2000" u="sng" kern="1200" dirty="0">
              <a:latin typeface="メイリオ" panose="020B0604030504040204" pitchFamily="50" charset="-128"/>
              <a:ea typeface="メイリオ" panose="020B0604030504040204" pitchFamily="50" charset="-128"/>
            </a:rPr>
            <a:t>多様性の尊重</a:t>
          </a:r>
          <a:r>
            <a:rPr lang="ja-JP" altLang="en-US" sz="2000" kern="1200" dirty="0">
              <a:latin typeface="メイリオ" panose="020B0604030504040204" pitchFamily="50" charset="-128"/>
              <a:ea typeface="メイリオ" panose="020B0604030504040204" pitchFamily="50" charset="-128"/>
            </a:rPr>
            <a:t>：</a:t>
          </a:r>
        </a:p>
      </dsp:txBody>
      <dsp:txXfrm>
        <a:off x="2032742" y="0"/>
        <a:ext cx="5086083" cy="551983"/>
      </dsp:txXfrm>
    </dsp:sp>
    <dsp:sp modelId="{07DA1DAB-0AA0-4DFF-9BB9-502F9124481B}">
      <dsp:nvSpPr>
        <dsp:cNvPr id="0" name=""/>
        <dsp:cNvSpPr/>
      </dsp:nvSpPr>
      <dsp:spPr>
        <a:xfrm>
          <a:off x="2032742" y="551983"/>
          <a:ext cx="5086083" cy="126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ja-JP" altLang="en-US" sz="2000" b="1" kern="1200" dirty="0">
              <a:latin typeface="メイリオ" panose="020B0604030504040204" pitchFamily="50" charset="-128"/>
              <a:ea typeface="メイリオ" panose="020B0604030504040204" pitchFamily="50" charset="-128"/>
            </a:rPr>
            <a:t>多様な背景や特性を持つ人々の価値を認め、尊重する。 </a:t>
          </a:r>
          <a:r>
            <a:rPr lang="en-US" altLang="ja-JP" sz="2000" b="1" kern="1200" dirty="0">
              <a:solidFill>
                <a:srgbClr val="FF0000"/>
              </a:solidFill>
              <a:latin typeface="メイリオ" panose="020B0604030504040204" pitchFamily="50" charset="-128"/>
              <a:ea typeface="メイリオ" panose="020B0604030504040204" pitchFamily="50" charset="-128"/>
            </a:rPr>
            <a:t>(Diversity)</a:t>
          </a:r>
          <a:endParaRPr lang="ja-JP" altLang="en-US" sz="2000" kern="1200" dirty="0">
            <a:latin typeface="メイリオ" panose="020B0604030504040204" pitchFamily="50" charset="-128"/>
            <a:ea typeface="メイリオ" panose="020B0604030504040204" pitchFamily="50" charset="-128"/>
          </a:endParaRPr>
        </a:p>
      </dsp:txBody>
      <dsp:txXfrm>
        <a:off x="2032742" y="551983"/>
        <a:ext cx="5086083" cy="1264633"/>
      </dsp:txXfrm>
    </dsp:sp>
    <dsp:sp modelId="{00662E9A-EE65-49D9-9F7B-7CCCF16BC922}">
      <dsp:nvSpPr>
        <dsp:cNvPr id="0" name=""/>
        <dsp:cNvSpPr/>
      </dsp:nvSpPr>
      <dsp:spPr>
        <a:xfrm>
          <a:off x="0" y="2000961"/>
          <a:ext cx="1852742" cy="185274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6650" r="16601" b="2"/>
          <a:stretch/>
        </a:blipFill>
        <a:ln>
          <a:noFill/>
        </a:ln>
        <a:effectLst/>
      </dsp:spPr>
      <dsp:style>
        <a:lnRef idx="0">
          <a:scrgbClr r="0" g="0" b="0"/>
        </a:lnRef>
        <a:fillRef idx="3">
          <a:scrgbClr r="0" g="0" b="0"/>
        </a:fillRef>
        <a:effectRef idx="2">
          <a:scrgbClr r="0" g="0" b="0"/>
        </a:effectRef>
        <a:fontRef idx="minor">
          <a:schemeClr val="lt1"/>
        </a:fontRef>
      </dsp:style>
    </dsp:sp>
    <dsp:sp modelId="{71529B6E-3061-4B53-9C10-B6B64879E382}">
      <dsp:nvSpPr>
        <dsp:cNvPr id="0" name=""/>
        <dsp:cNvSpPr/>
      </dsp:nvSpPr>
      <dsp:spPr>
        <a:xfrm>
          <a:off x="2032742" y="2127592"/>
          <a:ext cx="5086083" cy="5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b="1" kern="1200" dirty="0">
              <a:latin typeface="メイリオ" panose="020B0604030504040204" pitchFamily="50" charset="-128"/>
              <a:ea typeface="メイリオ" panose="020B0604030504040204" pitchFamily="50" charset="-128"/>
            </a:rPr>
            <a:t>■</a:t>
          </a:r>
          <a:r>
            <a:rPr lang="ja-JP" altLang="en-US" sz="2000" u="sng" kern="1200" dirty="0">
              <a:latin typeface="メイリオ" panose="020B0604030504040204" pitchFamily="50" charset="-128"/>
              <a:ea typeface="メイリオ" panose="020B0604030504040204" pitchFamily="50" charset="-128"/>
            </a:rPr>
            <a:t>偏見の解消</a:t>
          </a:r>
          <a:r>
            <a:rPr lang="ja-JP" altLang="en-US" sz="2000" kern="1200" dirty="0">
              <a:latin typeface="メイリオ" panose="020B0604030504040204" pitchFamily="50" charset="-128"/>
              <a:ea typeface="メイリオ" panose="020B0604030504040204" pitchFamily="50" charset="-128"/>
            </a:rPr>
            <a:t>：</a:t>
          </a:r>
        </a:p>
      </dsp:txBody>
      <dsp:txXfrm>
        <a:off x="2032742" y="2127592"/>
        <a:ext cx="5086083" cy="551983"/>
      </dsp:txXfrm>
    </dsp:sp>
    <dsp:sp modelId="{3B457827-727A-4656-BA25-64751524C816}">
      <dsp:nvSpPr>
        <dsp:cNvPr id="0" name=""/>
        <dsp:cNvSpPr/>
      </dsp:nvSpPr>
      <dsp:spPr>
        <a:xfrm>
          <a:off x="2032742" y="2552945"/>
          <a:ext cx="5086083" cy="126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ja-JP" altLang="en-US" sz="2000" b="1" kern="1200" dirty="0">
              <a:latin typeface="メイリオ" panose="020B0604030504040204" pitchFamily="50" charset="-128"/>
              <a:ea typeface="メイリオ" panose="020B0604030504040204" pitchFamily="50" charset="-128"/>
            </a:rPr>
            <a:t>偏見や誤解</a:t>
          </a:r>
          <a:r>
            <a:rPr lang="ja-JP" altLang="en-US" sz="2000" kern="1200" dirty="0">
              <a:latin typeface="メイリオ" panose="020B0604030504040204" pitchFamily="50" charset="-128"/>
              <a:ea typeface="メイリオ" panose="020B0604030504040204" pitchFamily="50" charset="-128"/>
            </a:rPr>
            <a:t>をなくし、</a:t>
          </a:r>
          <a:r>
            <a:rPr lang="en-US" altLang="ja-JP" sz="2000" kern="1200" dirty="0">
              <a:latin typeface="メイリオ" panose="020B0604030504040204" pitchFamily="50" charset="-128"/>
              <a:ea typeface="メイリオ" panose="020B0604030504040204" pitchFamily="50" charset="-128"/>
            </a:rPr>
            <a:t>ASD</a:t>
          </a:r>
          <a:r>
            <a:rPr lang="ja-JP" altLang="en-US" sz="2000" kern="1200" dirty="0">
              <a:latin typeface="メイリオ" panose="020B0604030504040204" pitchFamily="50" charset="-128"/>
              <a:ea typeface="メイリオ" panose="020B0604030504040204" pitchFamily="50" charset="-128"/>
            </a:rPr>
            <a:t>などを持つ人々も平等に活動できる社会を目指す</a:t>
          </a:r>
          <a:r>
            <a:rPr lang="en-US" altLang="ja-JP" sz="2000" b="1" kern="1200" dirty="0">
              <a:solidFill>
                <a:srgbClr val="FF0000"/>
              </a:solidFill>
              <a:latin typeface="メイリオ" panose="020B0604030504040204" pitchFamily="50" charset="-128"/>
              <a:ea typeface="メイリオ" panose="020B0604030504040204" pitchFamily="50" charset="-128"/>
            </a:rPr>
            <a:t>(Equity)</a:t>
          </a:r>
          <a:endParaRPr lang="ja-JP" altLang="en-US" sz="2000" kern="1200" dirty="0">
            <a:latin typeface="メイリオ" panose="020B0604030504040204" pitchFamily="50" charset="-128"/>
            <a:ea typeface="メイリオ" panose="020B0604030504040204" pitchFamily="50" charset="-128"/>
          </a:endParaRPr>
        </a:p>
      </dsp:txBody>
      <dsp:txXfrm>
        <a:off x="2032742" y="2552945"/>
        <a:ext cx="5086083" cy="1264633"/>
      </dsp:txXfrm>
    </dsp:sp>
    <dsp:sp modelId="{2F82E43B-E2D9-456D-B4B8-E27C5AAE22AC}">
      <dsp:nvSpPr>
        <dsp:cNvPr id="0" name=""/>
        <dsp:cNvSpPr/>
      </dsp:nvSpPr>
      <dsp:spPr>
        <a:xfrm>
          <a:off x="0" y="4001923"/>
          <a:ext cx="1852742" cy="185274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8" b="-8"/>
          <a:stretch/>
        </a:blipFill>
        <a:ln>
          <a:noFill/>
        </a:ln>
        <a:effectLst/>
      </dsp:spPr>
      <dsp:style>
        <a:lnRef idx="0">
          <a:scrgbClr r="0" g="0" b="0"/>
        </a:lnRef>
        <a:fillRef idx="3">
          <a:scrgbClr r="0" g="0" b="0"/>
        </a:fillRef>
        <a:effectRef idx="2">
          <a:scrgbClr r="0" g="0" b="0"/>
        </a:effectRef>
        <a:fontRef idx="minor">
          <a:schemeClr val="lt1"/>
        </a:fontRef>
      </dsp:style>
    </dsp:sp>
    <dsp:sp modelId="{AE6D888C-7BA7-464F-A3AF-D6F882E45B98}">
      <dsp:nvSpPr>
        <dsp:cNvPr id="0" name=""/>
        <dsp:cNvSpPr/>
      </dsp:nvSpPr>
      <dsp:spPr>
        <a:xfrm>
          <a:off x="2032742" y="3861222"/>
          <a:ext cx="5086083" cy="5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ja-JP" altLang="en-US" sz="2000" b="1" kern="1200" dirty="0">
              <a:latin typeface="メイリオ" panose="020B0604030504040204" pitchFamily="50" charset="-128"/>
              <a:ea typeface="メイリオ" panose="020B0604030504040204" pitchFamily="50" charset="-128"/>
            </a:rPr>
            <a:t>■</a:t>
          </a:r>
          <a:r>
            <a:rPr lang="ja-JP" altLang="en-US" sz="2000" u="sng" kern="1200" dirty="0">
              <a:latin typeface="メイリオ" panose="020B0604030504040204" pitchFamily="50" charset="-128"/>
              <a:ea typeface="メイリオ" panose="020B0604030504040204" pitchFamily="50" charset="-128"/>
            </a:rPr>
            <a:t>インクルーシブ社会の実現</a:t>
          </a:r>
          <a:r>
            <a:rPr lang="ja-JP" altLang="en-US" sz="2000" kern="1200" dirty="0">
              <a:latin typeface="メイリオ" panose="020B0604030504040204" pitchFamily="50" charset="-128"/>
              <a:ea typeface="メイリオ" panose="020B0604030504040204" pitchFamily="50" charset="-128"/>
            </a:rPr>
            <a:t>：</a:t>
          </a:r>
        </a:p>
      </dsp:txBody>
      <dsp:txXfrm>
        <a:off x="2032742" y="3861222"/>
        <a:ext cx="5086083" cy="551983"/>
      </dsp:txXfrm>
    </dsp:sp>
    <dsp:sp modelId="{0EA2D82B-17B0-47DF-9DA9-678520CE58E4}">
      <dsp:nvSpPr>
        <dsp:cNvPr id="0" name=""/>
        <dsp:cNvSpPr/>
      </dsp:nvSpPr>
      <dsp:spPr>
        <a:xfrm>
          <a:off x="2032742" y="4399216"/>
          <a:ext cx="5086083" cy="126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ja-JP" altLang="en-US" sz="2000" b="1" kern="1200" dirty="0">
              <a:solidFill>
                <a:srgbClr val="FF0000"/>
              </a:solidFill>
              <a:latin typeface="メイリオ" panose="020B0604030504040204" pitchFamily="50" charset="-128"/>
              <a:ea typeface="メイリオ" panose="020B0604030504040204" pitchFamily="50" charset="-128"/>
            </a:rPr>
            <a:t>全ての人が参加できる社会を目標に、支援や環境整備の取り組みが必要である。</a:t>
          </a:r>
          <a:br>
            <a:rPr lang="en-US" altLang="ja-JP" sz="2000" b="1" kern="1200" dirty="0">
              <a:solidFill>
                <a:srgbClr val="FF0000"/>
              </a:solidFill>
              <a:latin typeface="メイリオ" panose="020B0604030504040204" pitchFamily="50" charset="-128"/>
              <a:ea typeface="メイリオ" panose="020B0604030504040204" pitchFamily="50" charset="-128"/>
            </a:rPr>
          </a:br>
          <a:r>
            <a:rPr lang="en-US" altLang="ja-JP" sz="2000" b="1" kern="1200" dirty="0">
              <a:solidFill>
                <a:srgbClr val="FF0000"/>
              </a:solidFill>
              <a:latin typeface="メイリオ" panose="020B0604030504040204" pitchFamily="50" charset="-128"/>
              <a:ea typeface="メイリオ" panose="020B0604030504040204" pitchFamily="50" charset="-128"/>
            </a:rPr>
            <a:t>(Inclusive)</a:t>
          </a:r>
          <a:endParaRPr lang="ja-JP" altLang="en-US" sz="2000" b="1" kern="1200" dirty="0">
            <a:solidFill>
              <a:srgbClr val="FF0000"/>
            </a:solidFill>
            <a:latin typeface="メイリオ" panose="020B0604030504040204" pitchFamily="50" charset="-128"/>
            <a:ea typeface="メイリオ" panose="020B0604030504040204" pitchFamily="50" charset="-128"/>
          </a:endParaRPr>
        </a:p>
      </dsp:txBody>
      <dsp:txXfrm>
        <a:off x="2032742" y="4399216"/>
        <a:ext cx="5086083" cy="12646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DFC99-B952-427E-81B0-CF1F4003FB0B}">
      <dsp:nvSpPr>
        <dsp:cNvPr id="0" name=""/>
        <dsp:cNvSpPr/>
      </dsp:nvSpPr>
      <dsp:spPr>
        <a:xfrm>
          <a:off x="178672" y="0"/>
          <a:ext cx="3028088" cy="89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0640" rIns="40640" bIns="40640" numCol="1" spcCol="1270" anchor="t" anchorCtr="0">
          <a:noAutofit/>
        </a:bodyPr>
        <a:lstStyle/>
        <a:p>
          <a:pPr marL="0" lvl="0" indent="0" algn="l" defTabSz="1422400">
            <a:lnSpc>
              <a:spcPct val="100000"/>
            </a:lnSpc>
            <a:spcBef>
              <a:spcPct val="0"/>
            </a:spcBef>
            <a:spcAft>
              <a:spcPct val="35000"/>
            </a:spcAft>
            <a:buNone/>
            <a:defRPr b="1"/>
          </a:pPr>
          <a:r>
            <a:rPr lang="ja-JP" altLang="en-US" sz="3200" b="1" u="sng" kern="1200" dirty="0">
              <a:solidFill>
                <a:srgbClr val="002060"/>
              </a:solidFill>
              <a:latin typeface="メイリオ" panose="020B0604030504040204" pitchFamily="50" charset="-128"/>
              <a:ea typeface="メイリオ" panose="020B0604030504040204" pitchFamily="50" charset="-128"/>
            </a:rPr>
            <a:t>■</a:t>
          </a:r>
          <a:r>
            <a:rPr lang="en-US" sz="3200" u="sng" kern="1200" dirty="0" err="1">
              <a:solidFill>
                <a:srgbClr val="002060"/>
              </a:solidFill>
              <a:latin typeface="メイリオ" panose="020B0604030504040204" pitchFamily="50" charset="-128"/>
              <a:ea typeface="メイリオ" panose="020B0604030504040204" pitchFamily="50" charset="-128"/>
            </a:rPr>
            <a:t>理解の重要性</a:t>
          </a:r>
          <a:endParaRPr lang="en-US" sz="3200" u="sng" kern="1200" dirty="0">
            <a:solidFill>
              <a:srgbClr val="002060"/>
            </a:solidFill>
            <a:latin typeface="メイリオ" panose="020B0604030504040204" pitchFamily="50" charset="-128"/>
            <a:ea typeface="メイリオ" panose="020B0604030504040204" pitchFamily="50" charset="-128"/>
          </a:endParaRPr>
        </a:p>
      </dsp:txBody>
      <dsp:txXfrm>
        <a:off x="178672" y="0"/>
        <a:ext cx="3028088" cy="898853"/>
      </dsp:txXfrm>
    </dsp:sp>
    <dsp:sp modelId="{AC35A47C-7FEB-445A-88B7-40DF1EBF2B5B}">
      <dsp:nvSpPr>
        <dsp:cNvPr id="0" name=""/>
        <dsp:cNvSpPr/>
      </dsp:nvSpPr>
      <dsp:spPr>
        <a:xfrm>
          <a:off x="0" y="898853"/>
          <a:ext cx="3385433" cy="1956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dirty="0" err="1">
              <a:solidFill>
                <a:srgbClr val="002060"/>
              </a:solidFill>
              <a:latin typeface="メイリオ" panose="020B0604030504040204" pitchFamily="50" charset="-128"/>
              <a:ea typeface="メイリオ" panose="020B0604030504040204" pitchFamily="50" charset="-128"/>
            </a:rPr>
            <a:t>発達障害</a:t>
          </a:r>
          <a:r>
            <a:rPr lang="ja-JP" altLang="en-US" sz="2400" kern="1200" dirty="0">
              <a:solidFill>
                <a:srgbClr val="002060"/>
              </a:solidFill>
              <a:latin typeface="メイリオ" panose="020B0604030504040204" pitchFamily="50" charset="-128"/>
              <a:ea typeface="メイリオ" panose="020B0604030504040204" pitchFamily="50" charset="-128"/>
            </a:rPr>
            <a:t>や精神疾患など</a:t>
          </a:r>
          <a:r>
            <a:rPr lang="en-US" sz="2400" kern="1200" dirty="0" err="1">
              <a:solidFill>
                <a:srgbClr val="002060"/>
              </a:solidFill>
              <a:latin typeface="メイリオ" panose="020B0604030504040204" pitchFamily="50" charset="-128"/>
              <a:ea typeface="メイリオ" panose="020B0604030504040204" pitchFamily="50" charset="-128"/>
            </a:rPr>
            <a:t>の</a:t>
          </a:r>
          <a:r>
            <a:rPr lang="en-US" sz="2400" b="1" kern="1200" dirty="0" err="1">
              <a:solidFill>
                <a:srgbClr val="002060"/>
              </a:solidFill>
              <a:latin typeface="メイリオ" panose="020B0604030504040204" pitchFamily="50" charset="-128"/>
              <a:ea typeface="メイリオ" panose="020B0604030504040204" pitchFamily="50" charset="-128"/>
            </a:rPr>
            <a:t>理解</a:t>
          </a:r>
          <a:r>
            <a:rPr lang="en-US" sz="2400" kern="1200" dirty="0" err="1">
              <a:solidFill>
                <a:srgbClr val="002060"/>
              </a:solidFill>
              <a:latin typeface="メイリオ" panose="020B0604030504040204" pitchFamily="50" charset="-128"/>
              <a:ea typeface="メイリオ" panose="020B0604030504040204" pitchFamily="50" charset="-128"/>
            </a:rPr>
            <a:t>は</a:t>
          </a:r>
          <a:r>
            <a:rPr lang="en-US" sz="2400" b="1" kern="1200" dirty="0" err="1">
              <a:solidFill>
                <a:srgbClr val="FF0000"/>
              </a:solidFill>
              <a:latin typeface="メイリオ" panose="020B0604030504040204" pitchFamily="50" charset="-128"/>
              <a:ea typeface="メイリオ" panose="020B0604030504040204" pitchFamily="50" charset="-128"/>
            </a:rPr>
            <a:t>適切な支援の第一歩</a:t>
          </a:r>
          <a:r>
            <a:rPr lang="ja-JP" altLang="en-US" sz="2400" kern="1200" dirty="0">
              <a:solidFill>
                <a:srgbClr val="002060"/>
              </a:solidFill>
              <a:latin typeface="メイリオ" panose="020B0604030504040204" pitchFamily="50" charset="-128"/>
              <a:ea typeface="メイリオ" panose="020B0604030504040204" pitchFamily="50" charset="-128"/>
            </a:rPr>
            <a:t>である</a:t>
          </a:r>
          <a:r>
            <a:rPr lang="en-US" sz="2400" kern="1200" dirty="0">
              <a:solidFill>
                <a:srgbClr val="002060"/>
              </a:solidFill>
              <a:latin typeface="メイリオ" panose="020B0604030504040204" pitchFamily="50" charset="-128"/>
              <a:ea typeface="メイリオ" panose="020B0604030504040204" pitchFamily="50" charset="-128"/>
            </a:rPr>
            <a:t>。</a:t>
          </a:r>
        </a:p>
      </dsp:txBody>
      <dsp:txXfrm>
        <a:off x="0" y="898853"/>
        <a:ext cx="3385433" cy="1956923"/>
      </dsp:txXfrm>
    </dsp:sp>
    <dsp:sp modelId="{3EB36B1D-704C-41D2-9213-34570B448280}">
      <dsp:nvSpPr>
        <dsp:cNvPr id="0" name=""/>
        <dsp:cNvSpPr/>
      </dsp:nvSpPr>
      <dsp:spPr>
        <a:xfrm>
          <a:off x="3728500" y="0"/>
          <a:ext cx="3028088" cy="89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0640" rIns="40640" bIns="40640" numCol="1" spcCol="1270" anchor="t" anchorCtr="0">
          <a:noAutofit/>
        </a:bodyPr>
        <a:lstStyle/>
        <a:p>
          <a:pPr marL="0" lvl="0" indent="0" algn="l" defTabSz="1422400">
            <a:lnSpc>
              <a:spcPct val="100000"/>
            </a:lnSpc>
            <a:spcBef>
              <a:spcPct val="0"/>
            </a:spcBef>
            <a:spcAft>
              <a:spcPct val="35000"/>
            </a:spcAft>
            <a:buNone/>
            <a:defRPr b="1"/>
          </a:pPr>
          <a:r>
            <a:rPr lang="ja-JP" altLang="en-US" sz="3200" b="1" u="sng" kern="1200" dirty="0">
              <a:solidFill>
                <a:srgbClr val="002060"/>
              </a:solidFill>
              <a:latin typeface="メイリオ" panose="020B0604030504040204" pitchFamily="50" charset="-128"/>
              <a:ea typeface="メイリオ" panose="020B0604030504040204" pitchFamily="50" charset="-128"/>
            </a:rPr>
            <a:t>■</a:t>
          </a:r>
          <a:r>
            <a:rPr lang="ja-JP" altLang="en-US" sz="3200" u="sng" kern="1200" dirty="0">
              <a:solidFill>
                <a:srgbClr val="002060"/>
              </a:solidFill>
              <a:latin typeface="メイリオ" panose="020B0604030504040204" pitchFamily="50" charset="-128"/>
              <a:ea typeface="メイリオ" panose="020B0604030504040204" pitchFamily="50" charset="-128"/>
            </a:rPr>
            <a:t>多様性の尊重</a:t>
          </a:r>
          <a:endParaRPr lang="en-US" sz="2800" u="sng" kern="1200" dirty="0">
            <a:solidFill>
              <a:srgbClr val="002060"/>
            </a:solidFill>
            <a:latin typeface="メイリオ" panose="020B0604030504040204" pitchFamily="50" charset="-128"/>
            <a:ea typeface="メイリオ" panose="020B0604030504040204" pitchFamily="50" charset="-128"/>
          </a:endParaRPr>
        </a:p>
      </dsp:txBody>
      <dsp:txXfrm>
        <a:off x="3728500" y="0"/>
        <a:ext cx="3028088" cy="898853"/>
      </dsp:txXfrm>
    </dsp:sp>
    <dsp:sp modelId="{C82328EF-0E0A-4B1E-8CB6-2CC4B45C2E46}">
      <dsp:nvSpPr>
        <dsp:cNvPr id="0" name=""/>
        <dsp:cNvSpPr/>
      </dsp:nvSpPr>
      <dsp:spPr>
        <a:xfrm>
          <a:off x="3688242" y="898853"/>
          <a:ext cx="3108605" cy="1956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b="1" kern="1200" dirty="0" err="1">
              <a:solidFill>
                <a:srgbClr val="FF0000"/>
              </a:solidFill>
              <a:latin typeface="メイリオ" panose="020B0604030504040204" pitchFamily="50" charset="-128"/>
              <a:ea typeface="メイリオ" panose="020B0604030504040204" pitchFamily="50" charset="-128"/>
            </a:rPr>
            <a:t>多様性</a:t>
          </a:r>
          <a:r>
            <a:rPr lang="en-US" sz="2400" kern="1200" dirty="0" err="1">
              <a:solidFill>
                <a:srgbClr val="002060"/>
              </a:solidFill>
              <a:latin typeface="メイリオ" panose="020B0604030504040204" pitchFamily="50" charset="-128"/>
              <a:ea typeface="メイリオ" panose="020B0604030504040204" pitchFamily="50" charset="-128"/>
            </a:rPr>
            <a:t>を尊重し</a:t>
          </a:r>
          <a:r>
            <a:rPr lang="ja-JP" altLang="en-US" sz="2400" b="0" kern="1200" dirty="0">
              <a:solidFill>
                <a:srgbClr val="002060"/>
              </a:solidFill>
              <a:latin typeface="メイリオ" panose="020B0604030504040204" pitchFamily="50" charset="-128"/>
              <a:ea typeface="メイリオ" panose="020B0604030504040204" pitchFamily="50" charset="-128"/>
            </a:rPr>
            <a:t>た</a:t>
          </a:r>
          <a:r>
            <a:rPr lang="en-US" sz="2400" kern="1200" dirty="0" err="1">
              <a:solidFill>
                <a:srgbClr val="002060"/>
              </a:solidFill>
              <a:latin typeface="メイリオ" panose="020B0604030504040204" pitchFamily="50" charset="-128"/>
              <a:ea typeface="メイリオ" panose="020B0604030504040204" pitchFamily="50" charset="-128"/>
            </a:rPr>
            <a:t>社会づくりが求められてい</a:t>
          </a:r>
          <a:r>
            <a:rPr lang="ja-JP" altLang="en-US" sz="2400" kern="1200" dirty="0">
              <a:solidFill>
                <a:srgbClr val="002060"/>
              </a:solidFill>
              <a:latin typeface="メイリオ" panose="020B0604030504040204" pitchFamily="50" charset="-128"/>
              <a:ea typeface="メイリオ" panose="020B0604030504040204" pitchFamily="50" charset="-128"/>
            </a:rPr>
            <a:t>る</a:t>
          </a:r>
          <a:r>
            <a:rPr lang="en-US" sz="2400" kern="1200" dirty="0">
              <a:solidFill>
                <a:srgbClr val="002060"/>
              </a:solidFill>
              <a:latin typeface="メイリオ" panose="020B0604030504040204" pitchFamily="50" charset="-128"/>
              <a:ea typeface="メイリオ" panose="020B0604030504040204" pitchFamily="50" charset="-128"/>
            </a:rPr>
            <a:t>。</a:t>
          </a:r>
        </a:p>
      </dsp:txBody>
      <dsp:txXfrm>
        <a:off x="3688242" y="898853"/>
        <a:ext cx="3108605" cy="1956923"/>
      </dsp:txXfrm>
    </dsp:sp>
    <dsp:sp modelId="{E464570B-5E30-4F94-A14B-06088C87FEAC}">
      <dsp:nvSpPr>
        <dsp:cNvPr id="0" name=""/>
        <dsp:cNvSpPr/>
      </dsp:nvSpPr>
      <dsp:spPr>
        <a:xfrm>
          <a:off x="7099656" y="4198"/>
          <a:ext cx="3777086" cy="89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0640" rIns="40640" bIns="40640" numCol="1" spcCol="1270" anchor="t" anchorCtr="0">
          <a:noAutofit/>
        </a:bodyPr>
        <a:lstStyle/>
        <a:p>
          <a:pPr marL="0" lvl="0" indent="0" algn="l" defTabSz="1422400">
            <a:lnSpc>
              <a:spcPct val="100000"/>
            </a:lnSpc>
            <a:spcBef>
              <a:spcPct val="0"/>
            </a:spcBef>
            <a:spcAft>
              <a:spcPct val="35000"/>
            </a:spcAft>
            <a:buNone/>
            <a:defRPr b="1"/>
          </a:pPr>
          <a:r>
            <a:rPr lang="ja-JP" altLang="en-US" sz="3200" b="1" u="sng" kern="1200" dirty="0">
              <a:solidFill>
                <a:srgbClr val="002060"/>
              </a:solidFill>
              <a:latin typeface="メイリオ" panose="020B0604030504040204" pitchFamily="50" charset="-128"/>
              <a:ea typeface="メイリオ" panose="020B0604030504040204" pitchFamily="50" charset="-128"/>
            </a:rPr>
            <a:t>■</a:t>
          </a:r>
          <a:r>
            <a:rPr lang="en-US" sz="3200" u="sng" kern="1200" dirty="0">
              <a:solidFill>
                <a:srgbClr val="002060"/>
              </a:solidFill>
              <a:latin typeface="メイリオ" panose="020B0604030504040204" pitchFamily="50" charset="-128"/>
              <a:ea typeface="メイリオ" panose="020B0604030504040204" pitchFamily="50" charset="-128"/>
            </a:rPr>
            <a:t>可能性の最大化</a:t>
          </a:r>
          <a:endParaRPr lang="en-US" sz="2800" u="sng" kern="1200" dirty="0">
            <a:solidFill>
              <a:srgbClr val="002060"/>
            </a:solidFill>
            <a:latin typeface="メイリオ" panose="020B0604030504040204" pitchFamily="50" charset="-128"/>
            <a:ea typeface="メイリオ" panose="020B0604030504040204" pitchFamily="50" charset="-128"/>
          </a:endParaRPr>
        </a:p>
      </dsp:txBody>
      <dsp:txXfrm>
        <a:off x="7099656" y="4198"/>
        <a:ext cx="3777086" cy="898853"/>
      </dsp:txXfrm>
    </dsp:sp>
    <dsp:sp modelId="{479117A3-C45D-4507-AC41-E990CBEC3434}">
      <dsp:nvSpPr>
        <dsp:cNvPr id="0" name=""/>
        <dsp:cNvSpPr/>
      </dsp:nvSpPr>
      <dsp:spPr>
        <a:xfrm>
          <a:off x="7474155" y="903051"/>
          <a:ext cx="3028088" cy="1948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b="1" kern="1200" dirty="0" err="1">
              <a:solidFill>
                <a:srgbClr val="002060"/>
              </a:solidFill>
              <a:latin typeface="メイリオ" panose="020B0604030504040204" pitchFamily="50" charset="-128"/>
              <a:ea typeface="メイリオ" panose="020B0604030504040204" pitchFamily="50" charset="-128"/>
            </a:rPr>
            <a:t>一人ひとりの能力を引き出す</a:t>
          </a:r>
          <a:r>
            <a:rPr lang="en-US" sz="2400" kern="1200" dirty="0" err="1">
              <a:solidFill>
                <a:srgbClr val="002060"/>
              </a:solidFill>
              <a:latin typeface="メイリオ" panose="020B0604030504040204" pitchFamily="50" charset="-128"/>
              <a:ea typeface="メイリオ" panose="020B0604030504040204" pitchFamily="50" charset="-128"/>
            </a:rPr>
            <a:t>ことが</a:t>
          </a:r>
          <a:r>
            <a:rPr lang="ja-JP" altLang="en-US" sz="2400" b="1" kern="1200" dirty="0">
              <a:solidFill>
                <a:srgbClr val="FF0000"/>
              </a:solidFill>
              <a:latin typeface="メイリオ" panose="020B0604030504040204" pitchFamily="50" charset="-128"/>
              <a:ea typeface="メイリオ" panose="020B0604030504040204" pitchFamily="50" charset="-128"/>
            </a:rPr>
            <a:t>共生社会</a:t>
          </a:r>
          <a:r>
            <a:rPr lang="ja-JP" altLang="en-US" sz="2400" kern="1200" dirty="0">
              <a:solidFill>
                <a:srgbClr val="002060"/>
              </a:solidFill>
              <a:latin typeface="メイリオ" panose="020B0604030504040204" pitchFamily="50" charset="-128"/>
              <a:ea typeface="メイリオ" panose="020B0604030504040204" pitchFamily="50" charset="-128"/>
            </a:rPr>
            <a:t>につな</a:t>
          </a:r>
          <a:r>
            <a:rPr lang="en-US" sz="2400" kern="1200" dirty="0">
              <a:solidFill>
                <a:srgbClr val="002060"/>
              </a:solidFill>
              <a:latin typeface="メイリオ" panose="020B0604030504040204" pitchFamily="50" charset="-128"/>
              <a:ea typeface="メイリオ" panose="020B0604030504040204" pitchFamily="50" charset="-128"/>
            </a:rPr>
            <a:t>が</a:t>
          </a:r>
          <a:r>
            <a:rPr lang="ja-JP" altLang="en-US" sz="2400" kern="1200" dirty="0">
              <a:solidFill>
                <a:srgbClr val="002060"/>
              </a:solidFill>
              <a:latin typeface="メイリオ" panose="020B0604030504040204" pitchFamily="50" charset="-128"/>
              <a:ea typeface="メイリオ" panose="020B0604030504040204" pitchFamily="50" charset="-128"/>
            </a:rPr>
            <a:t>る</a:t>
          </a:r>
          <a:r>
            <a:rPr lang="en-US" sz="2400" kern="1200" dirty="0">
              <a:solidFill>
                <a:srgbClr val="002060"/>
              </a:solidFill>
              <a:latin typeface="メイリオ" panose="020B0604030504040204" pitchFamily="50" charset="-128"/>
              <a:ea typeface="メイリオ" panose="020B0604030504040204" pitchFamily="50" charset="-128"/>
            </a:rPr>
            <a:t>。</a:t>
          </a:r>
        </a:p>
      </dsp:txBody>
      <dsp:txXfrm>
        <a:off x="7474155" y="903051"/>
        <a:ext cx="3028088" cy="1948527"/>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79367" cy="467390"/>
          </a:xfrm>
          <a:prstGeom prst="rect">
            <a:avLst/>
          </a:prstGeom>
        </p:spPr>
        <p:txBody>
          <a:bodyPr vert="horz" lIns="95687" tIns="47844" rIns="95687" bIns="47844" rtlCol="0"/>
          <a:lstStyle>
            <a:lvl1pPr algn="l">
              <a:defRPr sz="1300"/>
            </a:lvl1pPr>
          </a:lstStyle>
          <a:p>
            <a:endParaRPr kumimoji="1" lang="ja-JP" altLang="en-US"/>
          </a:p>
        </p:txBody>
      </p:sp>
      <p:sp>
        <p:nvSpPr>
          <p:cNvPr id="3" name="日付プレースホルダー 2"/>
          <p:cNvSpPr>
            <a:spLocks noGrp="1"/>
          </p:cNvSpPr>
          <p:nvPr>
            <p:ph type="dt" idx="1"/>
          </p:nvPr>
        </p:nvSpPr>
        <p:spPr>
          <a:xfrm>
            <a:off x="3894505" y="1"/>
            <a:ext cx="2979367" cy="467390"/>
          </a:xfrm>
          <a:prstGeom prst="rect">
            <a:avLst/>
          </a:prstGeom>
        </p:spPr>
        <p:txBody>
          <a:bodyPr vert="horz" lIns="95687" tIns="47844" rIns="95687" bIns="47844" rtlCol="0"/>
          <a:lstStyle>
            <a:lvl1pPr algn="r">
              <a:defRPr sz="1300"/>
            </a:lvl1pPr>
          </a:lstStyle>
          <a:p>
            <a:fld id="{16C28D03-00E7-4785-A1EF-768CE8AE91D3}" type="datetimeFigureOut">
              <a:rPr kumimoji="1" lang="ja-JP" altLang="en-US" smtClean="0"/>
              <a:t>2025/9/7</a:t>
            </a:fld>
            <a:endParaRPr kumimoji="1" lang="ja-JP" altLang="en-US"/>
          </a:p>
        </p:txBody>
      </p:sp>
      <p:sp>
        <p:nvSpPr>
          <p:cNvPr id="4" name="スライド イメージ プレースホルダー 3"/>
          <p:cNvSpPr>
            <a:spLocks noGrp="1" noRot="1" noChangeAspect="1"/>
          </p:cNvSpPr>
          <p:nvPr>
            <p:ph type="sldImg" idx="2"/>
          </p:nvPr>
        </p:nvSpPr>
        <p:spPr>
          <a:xfrm>
            <a:off x="644525" y="1165225"/>
            <a:ext cx="5588000" cy="3143250"/>
          </a:xfrm>
          <a:prstGeom prst="rect">
            <a:avLst/>
          </a:prstGeom>
          <a:noFill/>
          <a:ln w="12700">
            <a:solidFill>
              <a:prstClr val="black"/>
            </a:solidFill>
          </a:ln>
        </p:spPr>
        <p:txBody>
          <a:bodyPr vert="horz" lIns="95687" tIns="47844" rIns="95687" bIns="47844" rtlCol="0" anchor="ctr"/>
          <a:lstStyle/>
          <a:p>
            <a:endParaRPr lang="ja-JP" altLang="en-US"/>
          </a:p>
        </p:txBody>
      </p:sp>
      <p:sp>
        <p:nvSpPr>
          <p:cNvPr id="5" name="ノート プレースホルダー 4"/>
          <p:cNvSpPr>
            <a:spLocks noGrp="1"/>
          </p:cNvSpPr>
          <p:nvPr>
            <p:ph type="body" sz="quarter" idx="3"/>
          </p:nvPr>
        </p:nvSpPr>
        <p:spPr>
          <a:xfrm>
            <a:off x="687547" y="4483061"/>
            <a:ext cx="5500370" cy="3667958"/>
          </a:xfrm>
          <a:prstGeom prst="rect">
            <a:avLst/>
          </a:prstGeom>
        </p:spPr>
        <p:txBody>
          <a:bodyPr vert="horz" lIns="95687" tIns="47844" rIns="95687" bIns="4784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8848062"/>
            <a:ext cx="2979367" cy="467389"/>
          </a:xfrm>
          <a:prstGeom prst="rect">
            <a:avLst/>
          </a:prstGeom>
        </p:spPr>
        <p:txBody>
          <a:bodyPr vert="horz" lIns="95687" tIns="47844" rIns="95687" bIns="4784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94505" y="8848062"/>
            <a:ext cx="2979367" cy="467389"/>
          </a:xfrm>
          <a:prstGeom prst="rect">
            <a:avLst/>
          </a:prstGeom>
        </p:spPr>
        <p:txBody>
          <a:bodyPr vert="horz" lIns="95687" tIns="47844" rIns="95687" bIns="47844" rtlCol="0" anchor="b"/>
          <a:lstStyle>
            <a:lvl1pPr algn="r">
              <a:defRPr sz="1300"/>
            </a:lvl1pPr>
          </a:lstStyle>
          <a:p>
            <a:fld id="{D0B0C1C4-5135-4716-A09F-0BECAA411F10}" type="slidenum">
              <a:rPr kumimoji="1" lang="ja-JP" altLang="en-US" smtClean="0"/>
              <a:t>‹#›</a:t>
            </a:fld>
            <a:endParaRPr kumimoji="1" lang="ja-JP" altLang="en-US"/>
          </a:p>
        </p:txBody>
      </p:sp>
    </p:spTree>
    <p:extLst>
      <p:ext uri="{BB962C8B-B14F-4D97-AF65-F5344CB8AC3E}">
        <p14:creationId xmlns:p14="http://schemas.microsoft.com/office/powerpoint/2010/main" val="14276376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902"/>
            <a:r>
              <a:rPr lang="ja-JP" altLang="en-US" sz="1200" b="0" dirty="0">
                <a:solidFill>
                  <a:schemeClr val="tx1"/>
                </a:solidFill>
                <a:latin typeface="メイリオ" panose="020B0604030504040204" pitchFamily="50" charset="-128"/>
                <a:ea typeface="メイリオ" panose="020B0604030504040204" pitchFamily="50" charset="-128"/>
              </a:rPr>
              <a:t>皆様、お疲れ様です。</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ハンドルネームぴょんです。</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きょうのインスピ</a:t>
            </a:r>
            <a:r>
              <a:rPr lang="en-US" altLang="ja-JP" sz="1200" b="0" dirty="0">
                <a:solidFill>
                  <a:schemeClr val="tx1"/>
                </a:solidFill>
                <a:latin typeface="メイリオ" panose="020B0604030504040204" pitchFamily="50" charset="-128"/>
                <a:ea typeface="メイリオ" panose="020B0604030504040204" pitchFamily="50" charset="-128"/>
              </a:rPr>
              <a:t>Room</a:t>
            </a:r>
            <a:r>
              <a:rPr lang="ja-JP" altLang="en-US" sz="1200" b="0" dirty="0">
                <a:solidFill>
                  <a:schemeClr val="tx1"/>
                </a:solidFill>
                <a:latin typeface="メイリオ" panose="020B0604030504040204" pitchFamily="50" charset="-128"/>
                <a:ea typeface="メイリオ" panose="020B0604030504040204" pitchFamily="50" charset="-128"/>
              </a:rPr>
              <a:t>講話は、「発達障害とくに自閉スペクトラム症</a:t>
            </a:r>
            <a:r>
              <a:rPr lang="en-US" altLang="ja-JP" sz="1200" b="0" dirty="0">
                <a:solidFill>
                  <a:schemeClr val="tx1"/>
                </a:solidFill>
                <a:latin typeface="メイリオ" panose="020B0604030504040204" pitchFamily="50" charset="-128"/>
                <a:ea typeface="メイリオ" panose="020B0604030504040204" pitchFamily="50" charset="-128"/>
              </a:rPr>
              <a:t>+α</a:t>
            </a:r>
            <a:r>
              <a:rPr lang="ja-JP" altLang="en-US" sz="1200" b="0" dirty="0">
                <a:solidFill>
                  <a:schemeClr val="tx1"/>
                </a:solidFill>
                <a:latin typeface="メイリオ" panose="020B0604030504040204" pitchFamily="50" charset="-128"/>
                <a:ea typeface="メイリオ" panose="020B0604030504040204" pitchFamily="50" charset="-128"/>
              </a:rPr>
              <a:t>」です。</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資料は右の</a:t>
            </a:r>
            <a:r>
              <a:rPr lang="en-US" altLang="ja-JP" sz="1200" b="0" dirty="0">
                <a:solidFill>
                  <a:schemeClr val="tx1"/>
                </a:solidFill>
                <a:latin typeface="メイリオ" panose="020B0604030504040204" pitchFamily="50" charset="-128"/>
                <a:ea typeface="メイリオ" panose="020B0604030504040204" pitchFamily="50" charset="-128"/>
              </a:rPr>
              <a:t>QR</a:t>
            </a:r>
            <a:r>
              <a:rPr lang="ja-JP" altLang="en-US" sz="1200" b="0" dirty="0">
                <a:solidFill>
                  <a:schemeClr val="tx1"/>
                </a:solidFill>
                <a:latin typeface="メイリオ" panose="020B0604030504040204" pitchFamily="50" charset="-128"/>
                <a:ea typeface="メイリオ" panose="020B0604030504040204" pitchFamily="50" charset="-128"/>
              </a:rPr>
              <a:t>コードに載せております。質問やディスカッションの参考資料としてお使いください。</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当事者として、</a:t>
            </a:r>
            <a:r>
              <a:rPr lang="en-US" altLang="ja-JP" sz="1200" b="0" dirty="0">
                <a:solidFill>
                  <a:schemeClr val="tx1"/>
                </a:solidFill>
                <a:latin typeface="メイリオ" panose="020B0604030504040204" pitchFamily="50" charset="-128"/>
                <a:ea typeface="メイリオ" panose="020B0604030504040204" pitchFamily="50" charset="-128"/>
              </a:rPr>
              <a:t>8</a:t>
            </a:r>
            <a:r>
              <a:rPr lang="ja-JP" altLang="en-US" sz="1200" b="0" dirty="0">
                <a:solidFill>
                  <a:schemeClr val="tx1"/>
                </a:solidFill>
                <a:latin typeface="メイリオ" panose="020B0604030504040204" pitchFamily="50" charset="-128"/>
                <a:ea typeface="メイリオ" panose="020B0604030504040204" pitchFamily="50" charset="-128"/>
              </a:rPr>
              <a:t>月</a:t>
            </a:r>
            <a:r>
              <a:rPr lang="en-US" altLang="ja-JP" sz="1200" b="0" dirty="0">
                <a:solidFill>
                  <a:schemeClr val="tx1"/>
                </a:solidFill>
                <a:latin typeface="メイリオ" panose="020B0604030504040204" pitchFamily="50" charset="-128"/>
                <a:ea typeface="メイリオ" panose="020B0604030504040204" pitchFamily="50" charset="-128"/>
              </a:rPr>
              <a:t>30</a:t>
            </a:r>
            <a:r>
              <a:rPr lang="ja-JP" altLang="en-US" sz="1200" b="0" dirty="0">
                <a:solidFill>
                  <a:schemeClr val="tx1"/>
                </a:solidFill>
                <a:latin typeface="メイリオ" panose="020B0604030504040204" pitchFamily="50" charset="-128"/>
                <a:ea typeface="メイリオ" panose="020B0604030504040204" pitchFamily="50" charset="-128"/>
              </a:rPr>
              <a:t>日と</a:t>
            </a:r>
            <a:r>
              <a:rPr lang="en-US" altLang="ja-JP" sz="1200" b="0" dirty="0">
                <a:solidFill>
                  <a:schemeClr val="tx1"/>
                </a:solidFill>
                <a:latin typeface="メイリオ" panose="020B0604030504040204" pitchFamily="50" charset="-128"/>
                <a:ea typeface="メイリオ" panose="020B0604030504040204" pitchFamily="50" charset="-128"/>
              </a:rPr>
              <a:t>31</a:t>
            </a:r>
            <a:r>
              <a:rPr lang="ja-JP" altLang="en-US" sz="1200" b="0" dirty="0">
                <a:solidFill>
                  <a:schemeClr val="tx1"/>
                </a:solidFill>
                <a:latin typeface="メイリオ" panose="020B0604030504040204" pitchFamily="50" charset="-128"/>
                <a:ea typeface="メイリオ" panose="020B0604030504040204" pitchFamily="50" charset="-128"/>
              </a:rPr>
              <a:t>日の福岡での日本自閉スペクトラム学会でのポスター発表が完了し、</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杉坂さんからのきっかけでインスピ</a:t>
            </a:r>
            <a:r>
              <a:rPr lang="en-US" altLang="ja-JP" sz="1200" b="0" dirty="0">
                <a:solidFill>
                  <a:schemeClr val="tx1"/>
                </a:solidFill>
                <a:latin typeface="メイリオ" panose="020B0604030504040204" pitchFamily="50" charset="-128"/>
                <a:ea typeface="メイリオ" panose="020B0604030504040204" pitchFamily="50" charset="-128"/>
              </a:rPr>
              <a:t>Room</a:t>
            </a:r>
            <a:r>
              <a:rPr lang="ja-JP" altLang="en-US" sz="1200" b="0" dirty="0">
                <a:solidFill>
                  <a:schemeClr val="tx1"/>
                </a:solidFill>
                <a:latin typeface="メイリオ" panose="020B0604030504040204" pitchFamily="50" charset="-128"/>
                <a:ea typeface="メイリオ" panose="020B0604030504040204" pitchFamily="50" charset="-128"/>
              </a:rPr>
              <a:t>講話として、ゼロから大幅に増補しました。ふんだんですが目標</a:t>
            </a:r>
            <a:r>
              <a:rPr lang="en-US" altLang="ja-JP" sz="1200" b="0" dirty="0">
                <a:solidFill>
                  <a:schemeClr val="tx1"/>
                </a:solidFill>
                <a:latin typeface="メイリオ" panose="020B0604030504040204" pitchFamily="50" charset="-128"/>
                <a:ea typeface="メイリオ" panose="020B0604030504040204" pitchFamily="50" charset="-128"/>
              </a:rPr>
              <a:t>15</a:t>
            </a:r>
            <a:r>
              <a:rPr lang="ja-JP" altLang="en-US" sz="1200" b="0" dirty="0">
                <a:solidFill>
                  <a:schemeClr val="tx1"/>
                </a:solidFill>
                <a:latin typeface="メイリオ" panose="020B0604030504040204" pitchFamily="50" charset="-128"/>
                <a:ea typeface="メイリオ" panose="020B0604030504040204" pitchFamily="50" charset="-128"/>
              </a:rPr>
              <a:t>分でお話しします。新しい言葉で分かりやすく話しますが、必要なところをかいつまみながらとなりますので、割愛した部分は資料をご覧ください。</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この講話で</a:t>
            </a:r>
            <a:r>
              <a:rPr lang="ja-JP" altLang="en-US" sz="1200" b="0">
                <a:solidFill>
                  <a:schemeClr val="tx1"/>
                </a:solidFill>
                <a:latin typeface="メイリオ" panose="020B0604030504040204" pitchFamily="50" charset="-128"/>
                <a:ea typeface="メイリオ" panose="020B0604030504040204" pitchFamily="50" charset="-128"/>
              </a:rPr>
              <a:t>は、学会のネタである</a:t>
            </a:r>
            <a:r>
              <a:rPr lang="ja-JP" altLang="en-US" sz="1200">
                <a:solidFill>
                  <a:schemeClr val="tx1"/>
                </a:solidFill>
                <a:latin typeface="メイリオ" panose="020B0604030504040204" pitchFamily="50" charset="-128"/>
                <a:ea typeface="メイリオ" panose="020B0604030504040204" pitchFamily="50" charset="-128"/>
              </a:rPr>
              <a:t>発達</a:t>
            </a:r>
            <a:r>
              <a:rPr lang="ja-JP" altLang="en-US" sz="1200" dirty="0">
                <a:solidFill>
                  <a:schemeClr val="tx1"/>
                </a:solidFill>
                <a:latin typeface="メイリオ" panose="020B0604030504040204" pitchFamily="50" charset="-128"/>
                <a:ea typeface="メイリオ" panose="020B0604030504040204" pitchFamily="50" charset="-128"/>
              </a:rPr>
              <a:t>障害とくに自閉スペクトラム症の紹介をメインにしますが、幅広くメンタルヘルスも視野に入れて、</a:t>
            </a:r>
            <a:r>
              <a:rPr lang="en-US" altLang="ja-JP" sz="1200" dirty="0">
                <a:solidFill>
                  <a:schemeClr val="tx1"/>
                </a:solidFill>
                <a:latin typeface="メイリオ" panose="020B0604030504040204" pitchFamily="50" charset="-128"/>
                <a:ea typeface="メイリオ" panose="020B0604030504040204" pitchFamily="50" charset="-128"/>
              </a:rPr>
              <a:t>DE&amp;I</a:t>
            </a:r>
            <a:r>
              <a:rPr lang="ja-JP" altLang="en-US" sz="1200" dirty="0">
                <a:solidFill>
                  <a:schemeClr val="tx1"/>
                </a:solidFill>
                <a:latin typeface="メイリオ" panose="020B0604030504040204" pitchFamily="50" charset="-128"/>
                <a:ea typeface="メイリオ" panose="020B0604030504040204" pitchFamily="50" charset="-128"/>
              </a:rPr>
              <a:t>と共生社会を目指すきっかけを学び、誰もが生きやすく働きやすくしていきましょう。そこが</a:t>
            </a:r>
            <a:r>
              <a:rPr lang="en-US" altLang="ja-JP" sz="1200" dirty="0">
                <a:solidFill>
                  <a:schemeClr val="tx1"/>
                </a:solidFill>
                <a:latin typeface="メイリオ" panose="020B0604030504040204" pitchFamily="50" charset="-128"/>
                <a:ea typeface="メイリオ" panose="020B0604030504040204" pitchFamily="50" charset="-128"/>
              </a:rPr>
              <a:t>+α</a:t>
            </a:r>
            <a:r>
              <a:rPr lang="ja-JP" altLang="en-US" sz="1200" dirty="0">
                <a:solidFill>
                  <a:schemeClr val="tx1"/>
                </a:solidFill>
                <a:latin typeface="メイリオ" panose="020B0604030504040204" pitchFamily="50" charset="-128"/>
                <a:ea typeface="メイリオ" panose="020B0604030504040204" pitchFamily="50" charset="-128"/>
              </a:rPr>
              <a:t>です。</a:t>
            </a:r>
            <a:endParaRPr kumimoji="1" lang="ja-JP" altLang="en-US" sz="1200" b="0" dirty="0">
              <a:solidFill>
                <a:schemeClr val="tx1"/>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a:t>
            </a:fld>
            <a:endParaRPr kumimoji="1" lang="ja-JP" altLang="en-US"/>
          </a:p>
        </p:txBody>
      </p:sp>
    </p:spTree>
    <p:extLst>
      <p:ext uri="{BB962C8B-B14F-4D97-AF65-F5344CB8AC3E}">
        <p14:creationId xmlns:p14="http://schemas.microsoft.com/office/powerpoint/2010/main" val="104318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rPr>
              <a:t>次に</a:t>
            </a:r>
            <a:r>
              <a:rPr lang="en-US" altLang="ja-JP" sz="1200" dirty="0">
                <a:solidFill>
                  <a:schemeClr val="tx1"/>
                </a:solidFill>
                <a:latin typeface="メイリオ" panose="020B0604030504040204" pitchFamily="50" charset="-128"/>
                <a:ea typeface="メイリオ" panose="020B0604030504040204" pitchFamily="50" charset="-128"/>
              </a:rPr>
              <a:t>2.</a:t>
            </a:r>
            <a:r>
              <a:rPr lang="ja-JP" altLang="en-US" sz="1200" dirty="0">
                <a:solidFill>
                  <a:schemeClr val="tx1"/>
                </a:solidFill>
                <a:latin typeface="メイリオ" panose="020B0604030504040204" pitchFamily="50" charset="-128"/>
                <a:ea typeface="メイリオ" panose="020B0604030504040204" pitchFamily="50" charset="-128"/>
              </a:rPr>
              <a:t> ASDの特徴についてです：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10</a:t>
            </a:fld>
            <a:endParaRPr kumimoji="1" lang="ja-JP" altLang="en-US"/>
          </a:p>
        </p:txBody>
      </p:sp>
    </p:spTree>
    <p:extLst>
      <p:ext uri="{BB962C8B-B14F-4D97-AF65-F5344CB8AC3E}">
        <p14:creationId xmlns:p14="http://schemas.microsoft.com/office/powerpoint/2010/main" val="880582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latin typeface="メイリオ" panose="020B0604030504040204" pitchFamily="50" charset="-128"/>
                <a:ea typeface="メイリオ" panose="020B0604030504040204" pitchFamily="50" charset="-128"/>
              </a:rPr>
              <a:t>視覚優位赤</a:t>
            </a:r>
            <a:endParaRPr kumimoji="1" lang="en-US" altLang="ja-JP" sz="1200" b="0" u="none" dirty="0">
              <a:latin typeface="メイリオ" panose="020B0604030504040204" pitchFamily="50" charset="-128"/>
              <a:ea typeface="メイリオ" panose="020B0604030504040204" pitchFamily="50" charset="-128"/>
            </a:endParaRPr>
          </a:p>
          <a:p>
            <a:r>
              <a:rPr kumimoji="1" lang="ja-JP" altLang="en-US" sz="1200" b="0" u="none" dirty="0">
                <a:latin typeface="メイリオ" panose="020B0604030504040204" pitchFamily="50" charset="-128"/>
                <a:ea typeface="メイリオ" panose="020B0604030504040204" pitchFamily="50" charset="-128"/>
              </a:rPr>
              <a:t>対人関係の困難さ青</a:t>
            </a:r>
            <a:endParaRPr kumimoji="1" lang="en-US" altLang="ja-JP" sz="1200" b="0" u="none" dirty="0">
              <a:latin typeface="メイリオ" panose="020B0604030504040204" pitchFamily="50" charset="-128"/>
              <a:ea typeface="メイリオ" panose="020B0604030504040204" pitchFamily="50" charset="-128"/>
            </a:endParaRPr>
          </a:p>
          <a:p>
            <a:r>
              <a:rPr kumimoji="1" lang="ja-JP" altLang="en-US" sz="1200" b="0" u="none" dirty="0">
                <a:latin typeface="メイリオ" panose="020B0604030504040204" pitchFamily="50" charset="-128"/>
                <a:ea typeface="メイリオ" panose="020B0604030504040204" pitchFamily="50" charset="-128"/>
              </a:rPr>
              <a:t>こだわり色</a:t>
            </a:r>
            <a:endParaRPr kumimoji="1" lang="en-US" altLang="ja-JP" sz="1200" b="0" u="none" dirty="0">
              <a:latin typeface="メイリオ" panose="020B0604030504040204" pitchFamily="50" charset="-128"/>
              <a:ea typeface="メイリオ" panose="020B0604030504040204" pitchFamily="50" charset="-128"/>
            </a:endParaRPr>
          </a:p>
          <a:p>
            <a:r>
              <a:rPr kumimoji="1" lang="ja-JP" altLang="en-US" sz="1200" b="0" u="none" dirty="0">
                <a:latin typeface="メイリオ" panose="020B0604030504040204" pitchFamily="50" charset="-128"/>
                <a:ea typeface="メイリオ" panose="020B0604030504040204" pitchFamily="50" charset="-128"/>
              </a:rPr>
              <a:t>　・うさぎについても</a:t>
            </a:r>
            <a:endParaRPr kumimoji="1" lang="en-US" altLang="ja-JP" sz="1200" b="0" u="none" dirty="0">
              <a:latin typeface="メイリオ" panose="020B0604030504040204" pitchFamily="50" charset="-128"/>
              <a:ea typeface="メイリオ" panose="020B0604030504040204" pitchFamily="50" charset="-128"/>
            </a:endParaRPr>
          </a:p>
          <a:p>
            <a:r>
              <a:rPr kumimoji="1" lang="ja-JP" altLang="en-US" sz="1200" b="0" u="none" dirty="0">
                <a:latin typeface="メイリオ" panose="020B0604030504040204" pitchFamily="50" charset="-128"/>
                <a:ea typeface="メイリオ" panose="020B0604030504040204" pitchFamily="50" charset="-128"/>
              </a:rPr>
              <a:t>感覚過敏・鈍麻：一言</a:t>
            </a:r>
            <a:endParaRPr kumimoji="1" lang="en-US" altLang="ja-JP" sz="1200" b="0" u="none"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11</a:t>
            </a:fld>
            <a:endParaRPr kumimoji="1" lang="ja-JP" altLang="en-US"/>
          </a:p>
        </p:txBody>
      </p:sp>
    </p:spTree>
    <p:extLst>
      <p:ext uri="{BB962C8B-B14F-4D97-AF65-F5344CB8AC3E}">
        <p14:creationId xmlns:p14="http://schemas.microsoft.com/office/powerpoint/2010/main" val="2758962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ASD</a:t>
            </a:r>
            <a:r>
              <a:rPr kumimoji="1" lang="ja-JP" altLang="en-US" sz="1200" dirty="0">
                <a:latin typeface="メイリオ" panose="020B0604030504040204" pitchFamily="50" charset="-128"/>
                <a:ea typeface="メイリオ" panose="020B0604030504040204" pitchFamily="50" charset="-128"/>
              </a:rPr>
              <a:t>の多様な症状</a:t>
            </a:r>
            <a:endParaRPr kumimoji="1"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・スペクトラム</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連続体</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の概念</a:t>
            </a:r>
            <a:endParaRPr kumimoji="1" lang="en-US" altLang="ja-JP" sz="1200" dirty="0">
              <a:latin typeface="メイリオ" panose="020B0604030504040204" pitchFamily="50" charset="-128"/>
              <a:ea typeface="メイリオ" panose="020B0604030504040204" pitchFamily="50" charset="-128"/>
            </a:endParaRPr>
          </a:p>
          <a:p>
            <a:r>
              <a:rPr kumimoji="1" lang="ja-JP" altLang="en-US" dirty="0"/>
              <a:t>　</a:t>
            </a:r>
            <a:r>
              <a:rPr kumimoji="1" lang="en-US" altLang="ja-JP" dirty="0"/>
              <a:t>ASD</a:t>
            </a:r>
            <a:r>
              <a:rPr kumimoji="1" lang="ja-JP" altLang="en-US" dirty="0"/>
              <a:t>の</a:t>
            </a:r>
            <a:r>
              <a:rPr kumimoji="1" lang="en-US" altLang="ja-JP" dirty="0"/>
              <a:t>S</a:t>
            </a:r>
            <a:r>
              <a:rPr kumimoji="1" lang="ja-JP" altLang="en-US" dirty="0"/>
              <a:t>はスペクトラム。</a:t>
            </a:r>
          </a:p>
          <a:p>
            <a:endParaRPr kumimoji="1" lang="en-US" altLang="ja-JP" dirty="0"/>
          </a:p>
          <a:p>
            <a:r>
              <a:rPr kumimoji="1" lang="ja-JP" altLang="en-US" dirty="0"/>
              <a:t>シルエットは略</a:t>
            </a: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12</a:t>
            </a:fld>
            <a:endParaRPr kumimoji="1" lang="ja-JP" altLang="en-US"/>
          </a:p>
        </p:txBody>
      </p:sp>
    </p:spTree>
    <p:extLst>
      <p:ext uri="{BB962C8B-B14F-4D97-AF65-F5344CB8AC3E}">
        <p14:creationId xmlns:p14="http://schemas.microsoft.com/office/powerpoint/2010/main" val="765410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rPr>
              <a:t>次に、</a:t>
            </a:r>
            <a:r>
              <a:rPr lang="en-US" altLang="ja-JP" sz="1200" dirty="0">
                <a:solidFill>
                  <a:schemeClr val="tx1"/>
                </a:solidFill>
                <a:latin typeface="メイリオ" panose="020B0604030504040204" pitchFamily="50" charset="-128"/>
                <a:ea typeface="メイリオ" panose="020B0604030504040204" pitchFamily="50" charset="-128"/>
              </a:rPr>
              <a:t>3.ASD</a:t>
            </a:r>
            <a:r>
              <a:rPr lang="ja-JP" altLang="en-US" sz="1200" dirty="0">
                <a:solidFill>
                  <a:schemeClr val="tx1"/>
                </a:solidFill>
                <a:latin typeface="メイリオ" panose="020B0604030504040204" pitchFamily="50" charset="-128"/>
                <a:ea typeface="メイリオ" panose="020B0604030504040204" pitchFamily="50" charset="-128"/>
              </a:rPr>
              <a:t>の原因と発症メカニズム、研究動向について軽く触れます。：</a:t>
            </a:r>
            <a:endParaRPr lang="en-US" altLang="ja-JP" sz="1200" dirty="0">
              <a:solidFill>
                <a:schemeClr val="tx1"/>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13</a:t>
            </a:fld>
            <a:endParaRPr kumimoji="1" lang="ja-JP" altLang="en-US"/>
          </a:p>
        </p:txBody>
      </p:sp>
    </p:spTree>
    <p:extLst>
      <p:ext uri="{BB962C8B-B14F-4D97-AF65-F5344CB8AC3E}">
        <p14:creationId xmlns:p14="http://schemas.microsoft.com/office/powerpoint/2010/main" val="403399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a:latin typeface="メイリオ" panose="020B0604030504040204" pitchFamily="50" charset="-128"/>
                <a:ea typeface="メイリオ" panose="020B0604030504040204" pitchFamily="50" charset="-128"/>
              </a:rPr>
              <a:t>ASD</a:t>
            </a:r>
            <a:r>
              <a:rPr lang="ja-JP" altLang="en-US" sz="1200" dirty="0">
                <a:latin typeface="メイリオ" panose="020B0604030504040204" pitchFamily="50" charset="-128"/>
                <a:ea typeface="メイリオ" panose="020B0604030504040204" pitchFamily="50" charset="-128"/>
              </a:rPr>
              <a:t>は多くの環境要因や遺伝子も影響があるとされています。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妊娠中の環境や出生時の状況なども、リスク因子として研究されています。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14</a:t>
            </a:fld>
            <a:endParaRPr kumimoji="1" lang="ja-JP" altLang="en-US"/>
          </a:p>
        </p:txBody>
      </p:sp>
    </p:spTree>
    <p:extLst>
      <p:ext uri="{BB962C8B-B14F-4D97-AF65-F5344CB8AC3E}">
        <p14:creationId xmlns:p14="http://schemas.microsoft.com/office/powerpoint/2010/main" val="1488425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ASDでは脳の特定領域の構造や神経ネットワークの作られ方に異常が見られ、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発達や症状に影響を与えていると考えられています。</a:t>
            </a:r>
            <a:endParaRPr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15</a:t>
            </a:fld>
            <a:endParaRPr kumimoji="1" lang="ja-JP" altLang="en-US"/>
          </a:p>
        </p:txBody>
      </p:sp>
    </p:spTree>
    <p:extLst>
      <p:ext uri="{BB962C8B-B14F-4D97-AF65-F5344CB8AC3E}">
        <p14:creationId xmlns:p14="http://schemas.microsoft.com/office/powerpoint/2010/main" val="126864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悲観的な話ばかりではなく、楽観的な話をします。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遺伝学や神経科学の進展により、</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ASD</a:t>
            </a:r>
            <a:r>
              <a:rPr lang="ja-JP" altLang="en-US" sz="1200" dirty="0">
                <a:latin typeface="メイリオ" panose="020B0604030504040204" pitchFamily="50" charset="-128"/>
                <a:ea typeface="メイリオ" panose="020B0604030504040204" pitchFamily="50" charset="-128"/>
              </a:rPr>
              <a:t>の原因解明と効果的な支援方法の開発、</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治療・支援の鍵として早期発見と介入が進んでいます。</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16</a:t>
            </a:fld>
            <a:endParaRPr kumimoji="1" lang="ja-JP" altLang="en-US"/>
          </a:p>
        </p:txBody>
      </p:sp>
    </p:spTree>
    <p:extLst>
      <p:ext uri="{BB962C8B-B14F-4D97-AF65-F5344CB8AC3E}">
        <p14:creationId xmlns:p14="http://schemas.microsoft.com/office/powerpoint/2010/main" val="2040387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solidFill>
                  <a:schemeClr val="tx1"/>
                </a:solidFill>
                <a:latin typeface="メイリオ" panose="020B0604030504040204" pitchFamily="50" charset="-128"/>
                <a:ea typeface="メイリオ" panose="020B0604030504040204" pitchFamily="50" charset="-128"/>
              </a:rPr>
              <a:t>次に</a:t>
            </a:r>
            <a:r>
              <a:rPr lang="en-US" altLang="ja-JP" sz="1200" b="0" dirty="0">
                <a:solidFill>
                  <a:schemeClr val="tx1"/>
                </a:solidFill>
                <a:latin typeface="メイリオ" panose="020B0604030504040204" pitchFamily="50" charset="-128"/>
                <a:ea typeface="メイリオ" panose="020B0604030504040204" pitchFamily="50" charset="-128"/>
              </a:rPr>
              <a:t>4. ASD</a:t>
            </a:r>
            <a:r>
              <a:rPr lang="ja-JP" altLang="en-US" sz="1200" b="0" dirty="0">
                <a:solidFill>
                  <a:schemeClr val="tx1"/>
                </a:solidFill>
                <a:latin typeface="メイリオ" panose="020B0604030504040204" pitchFamily="50" charset="-128"/>
                <a:ea typeface="メイリオ" panose="020B0604030504040204" pitchFamily="50" charset="-128"/>
              </a:rPr>
              <a:t>の支援と社会的取り組みについて</a:t>
            </a:r>
            <a:r>
              <a:rPr lang="ja-JP" altLang="en-US" sz="1200" dirty="0">
                <a:solidFill>
                  <a:schemeClr val="tx1"/>
                </a:solidFill>
                <a:latin typeface="メイリオ" panose="020B0604030504040204" pitchFamily="50" charset="-128"/>
                <a:ea typeface="メイリオ" panose="020B0604030504040204" pitchFamily="50" charset="-128"/>
              </a:rPr>
              <a:t>も軽く触れます。</a:t>
            </a:r>
            <a:r>
              <a:rPr lang="ja-JP" altLang="en-US" sz="1200" b="0" dirty="0">
                <a:solidFill>
                  <a:schemeClr val="tx1"/>
                </a:solidFill>
                <a:latin typeface="メイリオ" panose="020B0604030504040204" pitchFamily="50" charset="-128"/>
                <a:ea typeface="メイリオ" panose="020B0604030504040204" pitchFamily="50" charset="-128"/>
              </a:rPr>
              <a:t>：</a:t>
            </a:r>
            <a:endParaRPr lang="en-US" altLang="ja-JP" sz="1200" b="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東京タワーなど世界自閉症啓発デーに関連してブルーライトアップをしています。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17</a:t>
            </a:fld>
            <a:endParaRPr kumimoji="1" lang="ja-JP" altLang="en-US"/>
          </a:p>
        </p:txBody>
      </p:sp>
    </p:spTree>
    <p:extLst>
      <p:ext uri="{BB962C8B-B14F-4D97-AF65-F5344CB8AC3E}">
        <p14:creationId xmlns:p14="http://schemas.microsoft.com/office/powerpoint/2010/main" val="1537049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u="none" kern="1200" dirty="0">
                <a:solidFill>
                  <a:schemeClr val="tx1"/>
                </a:solidFill>
                <a:latin typeface="メイリオ" panose="020B0604030504040204" pitchFamily="50" charset="-128"/>
                <a:ea typeface="メイリオ" panose="020B0604030504040204" pitchFamily="50" charset="-128"/>
              </a:rPr>
              <a:t>教育や療育におけるアプローチについてです。</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18</a:t>
            </a:fld>
            <a:endParaRPr kumimoji="1" lang="ja-JP" altLang="en-US"/>
          </a:p>
        </p:txBody>
      </p:sp>
    </p:spTree>
    <p:extLst>
      <p:ext uri="{BB962C8B-B14F-4D97-AF65-F5344CB8AC3E}">
        <p14:creationId xmlns:p14="http://schemas.microsoft.com/office/powerpoint/2010/main" val="2638249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u="none" kern="1200" dirty="0">
                <a:solidFill>
                  <a:schemeClr val="tx1"/>
                </a:solidFill>
                <a:latin typeface="メイリオ" panose="020B0604030504040204" pitchFamily="50" charset="-128"/>
                <a:ea typeface="メイリオ" panose="020B0604030504040204" pitchFamily="50" charset="-128"/>
              </a:rPr>
              <a:t>家族や周囲の支援方法についてです。</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19</a:t>
            </a:fld>
            <a:endParaRPr kumimoji="1" lang="ja-JP" altLang="en-US"/>
          </a:p>
        </p:txBody>
      </p:sp>
    </p:spTree>
    <p:extLst>
      <p:ext uri="{BB962C8B-B14F-4D97-AF65-F5344CB8AC3E}">
        <p14:creationId xmlns:p14="http://schemas.microsoft.com/office/powerpoint/2010/main" val="276307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i="0" u="none" dirty="0">
                <a:latin typeface="メイリオ" panose="020B0604030504040204" pitchFamily="50" charset="-128"/>
                <a:ea typeface="メイリオ" panose="020B0604030504040204" pitchFamily="50" charset="-128"/>
              </a:rPr>
              <a:t>さて、この絵やその派生の絵について、どこかで見たことがあるかと思います。</a:t>
            </a:r>
            <a:endParaRPr kumimoji="1" lang="en-US" altLang="ja-JP" sz="1200" i="0" u="none" dirty="0">
              <a:latin typeface="メイリオ" panose="020B0604030504040204" pitchFamily="50" charset="-128"/>
              <a:ea typeface="メイリオ" panose="020B0604030504040204" pitchFamily="50" charset="-128"/>
            </a:endParaRPr>
          </a:p>
          <a:p>
            <a:r>
              <a:rPr kumimoji="1" lang="ja-JP" altLang="en-US" sz="1200" i="0" u="none" dirty="0">
                <a:latin typeface="メイリオ" panose="020B0604030504040204" pitchFamily="50" charset="-128"/>
                <a:ea typeface="メイリオ" panose="020B0604030504040204" pitchFamily="50" charset="-128"/>
              </a:rPr>
              <a:t>真ん中のの</a:t>
            </a:r>
            <a:r>
              <a:rPr kumimoji="1" lang="en-US" altLang="ja-JP" sz="1200" i="0" u="none" dirty="0">
                <a:latin typeface="メイリオ" panose="020B0604030504040204" pitchFamily="50" charset="-128"/>
                <a:ea typeface="メイリオ" panose="020B0604030504040204" pitchFamily="50" charset="-128"/>
              </a:rPr>
              <a:t>Equity</a:t>
            </a:r>
            <a:r>
              <a:rPr kumimoji="1" lang="ja-JP" altLang="en-US" sz="1200" i="0" u="none" dirty="0">
                <a:latin typeface="メイリオ" panose="020B0604030504040204" pitchFamily="50" charset="-128"/>
                <a:ea typeface="メイリオ" panose="020B0604030504040204" pitchFamily="50" charset="-128"/>
              </a:rPr>
              <a:t>「公平」に注目してください。</a:t>
            </a:r>
            <a:endParaRPr kumimoji="1" lang="en-US" altLang="ja-JP" sz="1200" i="0" u="none" dirty="0">
              <a:latin typeface="メイリオ" panose="020B0604030504040204" pitchFamily="50" charset="-128"/>
              <a:ea typeface="メイリオ" panose="020B0604030504040204" pitchFamily="50" charset="-128"/>
            </a:endParaRPr>
          </a:p>
          <a:p>
            <a:r>
              <a:rPr kumimoji="1" lang="ja-JP" altLang="en-US" sz="1200" i="0" u="none" dirty="0">
                <a:latin typeface="メイリオ" panose="020B0604030504040204" pitchFamily="50" charset="-128"/>
                <a:ea typeface="メイリオ" panose="020B0604030504040204" pitchFamily="50" charset="-128"/>
              </a:rPr>
              <a:t>あとで話す、</a:t>
            </a:r>
            <a:r>
              <a:rPr kumimoji="1" lang="en-US" altLang="ja-JP" sz="1200" i="0" u="none" dirty="0">
                <a:latin typeface="メイリオ" panose="020B0604030504040204" pitchFamily="50" charset="-128"/>
                <a:ea typeface="メイリオ" panose="020B0604030504040204" pitchFamily="50" charset="-128"/>
              </a:rPr>
              <a:t>DE&amp;I</a:t>
            </a:r>
            <a:r>
              <a:rPr kumimoji="1" lang="ja-JP" altLang="en-US" sz="1200" i="0" u="none" dirty="0">
                <a:latin typeface="メイリオ" panose="020B0604030504040204" pitchFamily="50" charset="-128"/>
                <a:ea typeface="メイリオ" panose="020B0604030504040204" pitchFamily="50" charset="-128"/>
              </a:rPr>
              <a:t>と共生社会につながります。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a:t>
            </a:fld>
            <a:endParaRPr kumimoji="1" lang="ja-JP" altLang="en-US"/>
          </a:p>
        </p:txBody>
      </p:sp>
    </p:spTree>
    <p:extLst>
      <p:ext uri="{BB962C8B-B14F-4D97-AF65-F5344CB8AC3E}">
        <p14:creationId xmlns:p14="http://schemas.microsoft.com/office/powerpoint/2010/main" val="3453573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広く、発達障害や精神疾患を持つ人に限らず、社会で活躍できる環境作りには、</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多様性の尊重と偏見の解消が必要です。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また、インクルーシブ社会の実現に向けた取り組みが求められています。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まさに講話のテーマのひとつである、</a:t>
            </a:r>
            <a:r>
              <a:rPr lang="en-US" altLang="ja-JP" sz="1200" dirty="0">
                <a:latin typeface="メイリオ" panose="020B0604030504040204" pitchFamily="50" charset="-128"/>
                <a:ea typeface="メイリオ" panose="020B0604030504040204" pitchFamily="50" charset="-128"/>
              </a:rPr>
              <a:t>DE&amp;I</a:t>
            </a:r>
            <a:r>
              <a:rPr lang="ja-JP" altLang="en-US" sz="1200" dirty="0">
                <a:latin typeface="メイリオ" panose="020B0604030504040204" pitchFamily="50" charset="-128"/>
                <a:ea typeface="メイリオ" panose="020B0604030504040204" pitchFamily="50" charset="-128"/>
              </a:rPr>
              <a:t>です。</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20</a:t>
            </a:fld>
            <a:endParaRPr kumimoji="1" lang="ja-JP" altLang="en-US"/>
          </a:p>
        </p:txBody>
      </p:sp>
    </p:spTree>
    <p:extLst>
      <p:ext uri="{BB962C8B-B14F-4D97-AF65-F5344CB8AC3E}">
        <p14:creationId xmlns:p14="http://schemas.microsoft.com/office/powerpoint/2010/main" val="412877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ここまで一般的な話の結論です。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・理解の重要性。</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・多様性を尊重。</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・可能性を最大化。</a:t>
            </a:r>
            <a:endParaRPr lang="en-US" altLang="ja-JP" sz="1200" dirty="0">
              <a:latin typeface="メイリオ" panose="020B0604030504040204" pitchFamily="50" charset="-128"/>
              <a:ea typeface="メイリオ" panose="020B0604030504040204" pitchFamily="50" charset="-128"/>
            </a:endParaRPr>
          </a:p>
          <a:p>
            <a:r>
              <a:rPr kumimoji="1" lang="ja-JP" altLang="en-US" dirty="0"/>
              <a:t>が鍵になります。</a:t>
            </a: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21</a:t>
            </a:fld>
            <a:endParaRPr kumimoji="1" lang="ja-JP" altLang="en-US"/>
          </a:p>
        </p:txBody>
      </p:sp>
    </p:spTree>
    <p:extLst>
      <p:ext uri="{BB962C8B-B14F-4D97-AF65-F5344CB8AC3E}">
        <p14:creationId xmlns:p14="http://schemas.microsoft.com/office/powerpoint/2010/main" val="356770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最後に特殊な話、</a:t>
            </a:r>
            <a:r>
              <a:rPr kumimoji="1" lang="en-US" altLang="ja-JP" sz="1200" dirty="0">
                <a:solidFill>
                  <a:schemeClr val="tx1"/>
                </a:solidFill>
                <a:latin typeface="メイリオ" panose="020B0604030504040204" pitchFamily="50" charset="-128"/>
                <a:ea typeface="メイリオ" panose="020B0604030504040204" pitchFamily="50" charset="-128"/>
              </a:rPr>
              <a:t>5.</a:t>
            </a:r>
            <a:r>
              <a:rPr lang="ja-JP" altLang="en-US" sz="1200" dirty="0">
                <a:solidFill>
                  <a:schemeClr val="tx1"/>
                </a:solidFill>
                <a:latin typeface="メイリオ" panose="020B0604030504040204" pitchFamily="50" charset="-128"/>
                <a:ea typeface="メイリオ" panose="020B0604030504040204" pitchFamily="50" charset="-128"/>
              </a:rPr>
              <a:t>筆者個人的な状況報告です：</a:t>
            </a:r>
            <a:endParaRPr lang="en-US" altLang="ja-JP" sz="120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solidFill>
                <a:latin typeface="メイリオ" panose="020B0604030504040204" pitchFamily="50" charset="-128"/>
                <a:ea typeface="メイリオ" panose="020B0604030504040204" pitchFamily="50" charset="-128"/>
              </a:rPr>
              <a:t>2</a:t>
            </a:r>
            <a:r>
              <a:rPr lang="ja-JP" altLang="en-US" sz="1200" dirty="0">
                <a:solidFill>
                  <a:schemeClr val="tx1"/>
                </a:solidFill>
                <a:latin typeface="メイリオ" panose="020B0604030504040204" pitchFamily="50" charset="-128"/>
                <a:ea typeface="メイリオ" panose="020B0604030504040204" pitchFamily="50" charset="-128"/>
              </a:rPr>
              <a:t>回、この学会でポスター発表をしています。奇しくも両方福岡国際展示場です。</a:t>
            </a:r>
            <a:endParaRPr lang="en-US" altLang="ja-JP" sz="1200" dirty="0">
              <a:solidFill>
                <a:schemeClr val="tx1"/>
              </a:solidFill>
              <a:latin typeface="メイリオ" panose="020B0604030504040204" pitchFamily="50" charset="-128"/>
              <a:ea typeface="メイリオ" panose="020B0604030504040204" pitchFamily="50" charset="-128"/>
            </a:endParaRPr>
          </a:p>
          <a:p>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私も発達障害と関連して精神疾患を持っています。</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あなたの身近にも発達障害・精神疾患の当事者がいることもありえます。少しでも想像して聞いてみてください。</a:t>
            </a:r>
            <a:endParaRPr kumimoji="1" lang="en-US" altLang="ja-JP" sz="1200" dirty="0">
              <a:solidFill>
                <a:schemeClr val="tx1"/>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22</a:t>
            </a:fld>
            <a:endParaRPr kumimoji="1" lang="ja-JP" altLang="en-US"/>
          </a:p>
        </p:txBody>
      </p:sp>
    </p:spTree>
    <p:extLst>
      <p:ext uri="{BB962C8B-B14F-4D97-AF65-F5344CB8AC3E}">
        <p14:creationId xmlns:p14="http://schemas.microsoft.com/office/powerpoint/2010/main" val="2490216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筆者が弊社に</a:t>
            </a:r>
            <a:r>
              <a:rPr kumimoji="1" lang="en-US" altLang="ja-JP" sz="1200" dirty="0">
                <a:latin typeface="メイリオ" panose="020B0604030504040204" pitchFamily="50" charset="-128"/>
                <a:ea typeface="メイリオ" panose="020B0604030504040204" pitchFamily="50" charset="-128"/>
              </a:rPr>
              <a:t>9</a:t>
            </a:r>
            <a:r>
              <a:rPr kumimoji="1" lang="ja-JP" altLang="en-US" sz="1200" dirty="0">
                <a:latin typeface="メイリオ" panose="020B0604030504040204" pitchFamily="50" charset="-128"/>
                <a:ea typeface="メイリオ" panose="020B0604030504040204" pitchFamily="50" charset="-128"/>
              </a:rPr>
              <a:t>年前に転職した前後のステップを紹介</a:t>
            </a:r>
            <a:r>
              <a:rPr lang="ja-JP" altLang="en-US" sz="1200" dirty="0">
                <a:latin typeface="メイリオ" panose="020B0604030504040204" pitchFamily="50" charset="-128"/>
                <a:ea typeface="メイリオ" panose="020B0604030504040204" pitchFamily="50" charset="-128"/>
              </a:rPr>
              <a:t>いたします</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8</a:t>
            </a:r>
            <a:r>
              <a:rPr kumimoji="1" lang="ja-JP" altLang="en-US" sz="1200" dirty="0">
                <a:latin typeface="メイリオ" panose="020B0604030504040204" pitchFamily="50" charset="-128"/>
                <a:ea typeface="メイリオ" panose="020B0604030504040204" pitchFamily="50" charset="-128"/>
              </a:rPr>
              <a:t>年前の学会①の背景です。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・発達障害を知る。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・病気も含め自分の特性を知る。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・対策を身につける。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・項目の明確化。</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23</a:t>
            </a:fld>
            <a:endParaRPr kumimoji="1" lang="ja-JP" altLang="en-US"/>
          </a:p>
        </p:txBody>
      </p:sp>
    </p:spTree>
    <p:extLst>
      <p:ext uri="{BB962C8B-B14F-4D97-AF65-F5344CB8AC3E}">
        <p14:creationId xmlns:p14="http://schemas.microsoft.com/office/powerpoint/2010/main" val="1873031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コミュニケーションとイマジネーションについて、不得手であることを補うため、</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情報の伝わり方として（文字や画像が残る手段＋視覚情報を添えて）があると助かりました。</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lang="ja-JP" altLang="en-US" sz="1200" b="1" u="sng" dirty="0">
                <a:latin typeface="メイリオ" panose="020B0604030504040204" pitchFamily="50" charset="-128"/>
                <a:ea typeface="メイリオ" panose="020B0604030504040204" pitchFamily="50" charset="-128"/>
              </a:rPr>
              <a:t>こだわり</a:t>
            </a:r>
            <a:r>
              <a:rPr lang="en-US" altLang="ja-JP" sz="1200" b="1" u="sng" dirty="0">
                <a:latin typeface="メイリオ" panose="020B0604030504040204" pitchFamily="50" charset="-128"/>
                <a:ea typeface="メイリオ" panose="020B0604030504040204" pitchFamily="50" charset="-128"/>
              </a:rPr>
              <a:t>(</a:t>
            </a:r>
            <a:r>
              <a:rPr lang="ja-JP" altLang="en-US" sz="1200" b="1" u="sng" dirty="0">
                <a:latin typeface="メイリオ" panose="020B0604030504040204" pitchFamily="50" charset="-128"/>
                <a:ea typeface="メイリオ" panose="020B0604030504040204" pitchFamily="50" charset="-128"/>
              </a:rPr>
              <a:t>優先順位と時間</a:t>
            </a:r>
            <a:r>
              <a:rPr lang="en-US" altLang="ja-JP" sz="1200" b="1" u="sng" dirty="0">
                <a:latin typeface="メイリオ" panose="020B0604030504040204" pitchFamily="50" charset="-128"/>
                <a:ea typeface="メイリオ" panose="020B0604030504040204" pitchFamily="50" charset="-128"/>
              </a:rPr>
              <a:t>)</a:t>
            </a:r>
            <a:r>
              <a:rPr lang="ja-JP" altLang="en-US" sz="1200" b="1" u="sng" dirty="0">
                <a:latin typeface="メイリオ" panose="020B0604030504040204" pitchFamily="50" charset="-128"/>
                <a:ea typeface="メイリオ" panose="020B0604030504040204" pitchFamily="50" charset="-128"/>
              </a:rPr>
              <a:t>についてですが</a:t>
            </a:r>
            <a:br>
              <a:rPr lang="en-US" altLang="ja-JP" sz="1200" b="1" u="sng" dirty="0">
                <a:latin typeface="メイリオ" panose="020B0604030504040204" pitchFamily="50" charset="-128"/>
                <a:ea typeface="メイリオ" panose="020B0604030504040204" pitchFamily="50" charset="-128"/>
              </a:rPr>
            </a:br>
            <a:r>
              <a:rPr lang="ja-JP" altLang="en-US" sz="1200" dirty="0">
                <a:solidFill>
                  <a:srgbClr val="0070C0"/>
                </a:solidFill>
                <a:latin typeface="メイリオ" panose="020B0604030504040204" pitchFamily="50" charset="-128"/>
                <a:ea typeface="メイリオ" panose="020B0604030504040204" pitchFamily="50" charset="-128"/>
              </a:rPr>
              <a:t>自分の考えややり方に固執</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こしつ・こしゅう</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してしまい、状況や必要に応じての変化が難しい。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学会①の</a:t>
            </a:r>
            <a:r>
              <a:rPr lang="en-US" altLang="ja-JP" sz="1200" b="1" u="sng" dirty="0">
                <a:solidFill>
                  <a:srgbClr val="FF0000"/>
                </a:solidFill>
                <a:latin typeface="メイリオ" panose="020B0604030504040204" pitchFamily="50" charset="-128"/>
                <a:ea typeface="メイリオ" panose="020B0604030504040204" pitchFamily="50" charset="-128"/>
              </a:rPr>
              <a:t>TODO</a:t>
            </a:r>
            <a:r>
              <a:rPr lang="ja-JP" altLang="en-US" sz="1200" b="1" u="sng" dirty="0">
                <a:solidFill>
                  <a:srgbClr val="FF0000"/>
                </a:solidFill>
                <a:latin typeface="メイリオ" panose="020B0604030504040204" pitchFamily="50" charset="-128"/>
                <a:ea typeface="メイリオ" panose="020B0604030504040204" pitchFamily="50" charset="-128"/>
              </a:rPr>
              <a:t>リストとそれによる線表</a:t>
            </a:r>
            <a:r>
              <a:rPr lang="ja-JP" altLang="en-US" sz="1200" dirty="0">
                <a:latin typeface="メイリオ" panose="020B0604030504040204" pitchFamily="50" charset="-128"/>
                <a:ea typeface="メイリオ" panose="020B0604030504040204" pitchFamily="50" charset="-128"/>
              </a:rPr>
              <a:t>で工夫した。</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24</a:t>
            </a:fld>
            <a:endParaRPr kumimoji="1" lang="ja-JP" altLang="en-US"/>
          </a:p>
        </p:txBody>
      </p:sp>
    </p:spTree>
    <p:extLst>
      <p:ext uri="{BB962C8B-B14F-4D97-AF65-F5344CB8AC3E}">
        <p14:creationId xmlns:p14="http://schemas.microsoft.com/office/powerpoint/2010/main" val="4102483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筆者の社内経歴について紹介していきます。順に社内で様々な職種を経験していきます。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ここで休職周辺というところがキーポイントです。</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25</a:t>
            </a:fld>
            <a:endParaRPr kumimoji="1" lang="ja-JP" altLang="en-US"/>
          </a:p>
        </p:txBody>
      </p:sp>
    </p:spTree>
    <p:extLst>
      <p:ext uri="{BB962C8B-B14F-4D97-AF65-F5344CB8AC3E}">
        <p14:creationId xmlns:p14="http://schemas.microsoft.com/office/powerpoint/2010/main" val="41552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902"/>
            <a:r>
              <a:rPr lang="ja-JP" altLang="en-US" sz="1200" b="0" dirty="0">
                <a:solidFill>
                  <a:schemeClr val="tx1"/>
                </a:solidFill>
                <a:latin typeface="メイリオ" panose="020B0604030504040204" pitchFamily="50" charset="-128"/>
                <a:ea typeface="メイリオ" panose="020B0604030504040204" pitchFamily="50" charset="-128"/>
              </a:rPr>
              <a:t>話は変わって、</a:t>
            </a:r>
            <a:endParaRPr lang="en-US" altLang="ja-JP" sz="1200" b="0" dirty="0">
              <a:solidFill>
                <a:schemeClr val="tx1"/>
              </a:solidFill>
              <a:latin typeface="メイリオ" panose="020B0604030504040204" pitchFamily="50" charset="-128"/>
              <a:ea typeface="メイリオ" panose="020B0604030504040204" pitchFamily="50" charset="-128"/>
            </a:endParaRPr>
          </a:p>
          <a:p>
            <a:pPr marL="0" marR="0" lvl="0" indent="0" algn="l" defTabSz="906902"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rPr>
              <a:t>就労パスポートについてです。今回</a:t>
            </a:r>
            <a:r>
              <a:rPr kumimoji="1" lang="ja-JP" altLang="en-US" sz="1200" dirty="0">
                <a:latin typeface="メイリオ" panose="020B0604030504040204" pitchFamily="50" charset="-128"/>
                <a:ea typeface="メイリオ" panose="020B0604030504040204" pitchFamily="50" charset="-128"/>
              </a:rPr>
              <a:t>の学会のテーマです。</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厚生労働省が出している、障害のある人が、働く上での自分の特徴やアピールポイント、</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希望する配慮などを就労支援機関などと一緒に整理し、就職する会社などに分かりやすく伝えるためのツールです。</a:t>
            </a:r>
            <a:endParaRPr lang="en-US" altLang="ja-JP" sz="1200" b="0" dirty="0">
              <a:solidFill>
                <a:schemeClr val="tx1"/>
              </a:solidFill>
              <a:latin typeface="メイリオ" panose="020B0604030504040204" pitchFamily="50" charset="-128"/>
              <a:ea typeface="メイリオ" panose="020B0604030504040204" pitchFamily="50" charset="-128"/>
            </a:endParaRPr>
          </a:p>
          <a:p>
            <a:pPr defTabSz="906902"/>
            <a:r>
              <a:rPr lang="ja-JP" altLang="en-US" sz="1200" b="0" dirty="0">
                <a:solidFill>
                  <a:schemeClr val="tx1"/>
                </a:solidFill>
                <a:latin typeface="メイリオ" panose="020B0604030504040204" pitchFamily="50" charset="-128"/>
                <a:ea typeface="メイリオ" panose="020B0604030504040204" pitchFamily="50" charset="-128"/>
              </a:rPr>
              <a:t>
が、新規雇用に限らず応用で現に働いているところでも役に立つと考えます。</a:t>
            </a:r>
            <a:endParaRPr lang="en-US" altLang="ja-JP" sz="1200" b="0" dirty="0">
              <a:solidFill>
                <a:schemeClr val="tx1"/>
              </a:solidFill>
              <a:latin typeface="メイリオ" panose="020B0604030504040204" pitchFamily="50" charset="-128"/>
              <a:ea typeface="メイリオ" panose="020B0604030504040204" pitchFamily="50" charset="-128"/>
            </a:endParaRPr>
          </a:p>
          <a:p>
            <a:endParaRPr kumimoji="1" lang="en-US" altLang="ja-JP" sz="1200" b="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rPr>
              <a:t>休職前後に記載し、フィードバックしていただきました。</a:t>
            </a:r>
            <a:endParaRPr lang="en-US" altLang="ja-JP" sz="1200" b="0" dirty="0">
              <a:solidFill>
                <a:schemeClr val="tx1"/>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26</a:t>
            </a:fld>
            <a:endParaRPr kumimoji="1" lang="ja-JP" altLang="en-US"/>
          </a:p>
        </p:txBody>
      </p:sp>
    </p:spTree>
    <p:extLst>
      <p:ext uri="{BB962C8B-B14F-4D97-AF65-F5344CB8AC3E}">
        <p14:creationId xmlns:p14="http://schemas.microsoft.com/office/powerpoint/2010/main" val="194077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ここで書いたことは一部項目です。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就労パスポートには個人情報・企業情報の記載が多々あるので全体を公開できませんが、雰囲気だけは少し伝わるかと思います。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27</a:t>
            </a:fld>
            <a:endParaRPr kumimoji="1" lang="ja-JP" altLang="en-US"/>
          </a:p>
        </p:txBody>
      </p:sp>
    </p:spTree>
    <p:extLst>
      <p:ext uri="{BB962C8B-B14F-4D97-AF65-F5344CB8AC3E}">
        <p14:creationId xmlns:p14="http://schemas.microsoft.com/office/powerpoint/2010/main" val="2289397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上二つはそのまま</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・いままでの配慮＋就労パスポートによる復職</a:t>
            </a:r>
            <a:br>
              <a:rPr lang="en-US" altLang="ja-JP" sz="1200" dirty="0">
                <a:latin typeface="メイリオ" panose="020B0604030504040204" pitchFamily="50" charset="-128"/>
                <a:ea typeface="メイリオ" panose="020B0604030504040204" pitchFamily="50" charset="-128"/>
              </a:rPr>
            </a:b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課題：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年次有給休暇の改善＝良い休暇</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就労パスポートのアップデート＝より良い仕事</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につながる</a:t>
            </a:r>
            <a:endParaRPr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28</a:t>
            </a:fld>
            <a:endParaRPr kumimoji="1" lang="ja-JP" altLang="en-US"/>
          </a:p>
        </p:txBody>
      </p:sp>
    </p:spTree>
    <p:extLst>
      <p:ext uri="{BB962C8B-B14F-4D97-AF65-F5344CB8AC3E}">
        <p14:creationId xmlns:p14="http://schemas.microsoft.com/office/powerpoint/2010/main" val="48453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おまけで、</a:t>
            </a:r>
            <a:endParaRPr kumimoji="1"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学会発表での質疑応答や提案、共同研究の萌芽、感想等が多数ありましたので、整理をして紹介します。</a:t>
            </a:r>
            <a:endParaRPr kumimoji="1"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29</a:t>
            </a:fld>
            <a:endParaRPr kumimoji="1" lang="ja-JP" altLang="en-US"/>
          </a:p>
        </p:txBody>
      </p:sp>
    </p:spTree>
    <p:extLst>
      <p:ext uri="{BB962C8B-B14F-4D97-AF65-F5344CB8AC3E}">
        <p14:creationId xmlns:p14="http://schemas.microsoft.com/office/powerpoint/2010/main" val="47553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latin typeface="メイリオ" panose="020B0604030504040204" pitchFamily="50" charset="-128"/>
                <a:ea typeface="メイリオ" panose="020B0604030504040204" pitchFamily="50" charset="-128"/>
              </a:rPr>
              <a:t>さて、もうすぐ</a:t>
            </a:r>
            <a:r>
              <a:rPr kumimoji="1" lang="en-US" altLang="ja-JP" sz="1200" u="none" dirty="0">
                <a:latin typeface="メイリオ" panose="020B0604030504040204" pitchFamily="50" charset="-128"/>
                <a:ea typeface="メイリオ" panose="020B0604030504040204" pitchFamily="50" charset="-128"/>
              </a:rPr>
              <a:t>10</a:t>
            </a:r>
            <a:r>
              <a:rPr kumimoji="1" lang="ja-JP" altLang="en-US" sz="1200" u="none" dirty="0">
                <a:latin typeface="メイリオ" panose="020B0604030504040204" pitchFamily="50" charset="-128"/>
                <a:ea typeface="メイリオ" panose="020B0604030504040204" pitchFamily="50" charset="-128"/>
              </a:rPr>
              <a:t>月</a:t>
            </a:r>
            <a:r>
              <a:rPr kumimoji="1" lang="en-US" altLang="ja-JP" sz="1200" u="none" dirty="0">
                <a:latin typeface="メイリオ" panose="020B0604030504040204" pitchFamily="50" charset="-128"/>
                <a:ea typeface="メイリオ" panose="020B0604030504040204" pitchFamily="50" charset="-128"/>
              </a:rPr>
              <a:t>10</a:t>
            </a:r>
            <a:r>
              <a:rPr kumimoji="1" lang="ja-JP" altLang="en-US" sz="1200" u="none" dirty="0">
                <a:latin typeface="メイリオ" panose="020B0604030504040204" pitchFamily="50" charset="-128"/>
                <a:ea typeface="メイリオ" panose="020B0604030504040204" pitchFamily="50" charset="-128"/>
              </a:rPr>
              <a:t>日は世界メンタルヘルスデー、</a:t>
            </a:r>
            <a:r>
              <a:rPr lang="ja-JP" altLang="en-US" sz="1200" u="none" dirty="0">
                <a:solidFill>
                  <a:schemeClr val="tx1"/>
                </a:solidFill>
                <a:latin typeface="メイリオ" panose="020B0604030504040204" pitchFamily="50" charset="-128"/>
                <a:ea typeface="メイリオ" panose="020B0604030504040204" pitchFamily="50" charset="-128"/>
              </a:rPr>
              <a:t>メンタルヘルス問題に関する日です。</a:t>
            </a:r>
            <a:endParaRPr kumimoji="1" lang="en-US" altLang="ja-JP" sz="1200" u="none"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3</a:t>
            </a:fld>
            <a:endParaRPr kumimoji="1" lang="ja-JP" altLang="en-US"/>
          </a:p>
        </p:txBody>
      </p:sp>
    </p:spTree>
    <p:extLst>
      <p:ext uri="{BB962C8B-B14F-4D97-AF65-F5344CB8AC3E}">
        <p14:creationId xmlns:p14="http://schemas.microsoft.com/office/powerpoint/2010/main" val="798016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続きです。</a:t>
            </a:r>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30</a:t>
            </a:fld>
            <a:endParaRPr kumimoji="1" lang="ja-JP" altLang="en-US"/>
          </a:p>
        </p:txBody>
      </p:sp>
    </p:spTree>
    <p:extLst>
      <p:ext uri="{BB962C8B-B14F-4D97-AF65-F5344CB8AC3E}">
        <p14:creationId xmlns:p14="http://schemas.microsoft.com/office/powerpoint/2010/main" val="4138059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最後に、講話の目的を再度示し、</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b="0" dirty="0">
              <a:solidFill>
                <a:srgbClr val="FF0000"/>
              </a:solidFill>
              <a:latin typeface="メイリオ" panose="020B0604030504040204" pitchFamily="50" charset="-128"/>
              <a:ea typeface="メイリオ" panose="020B0604030504040204" pitchFamily="50" charset="-128"/>
            </a:endParaRPr>
          </a:p>
          <a:p>
            <a:r>
              <a:rPr lang="ja-JP" altLang="en-US" sz="1200" b="0" dirty="0">
                <a:solidFill>
                  <a:srgbClr val="FF0000"/>
                </a:solidFill>
                <a:latin typeface="メイリオ" panose="020B0604030504040204" pitchFamily="50" charset="-128"/>
                <a:ea typeface="メイリオ" panose="020B0604030504040204" pitchFamily="50" charset="-128"/>
              </a:rPr>
              <a:t>最後に呼びかけです。</a:t>
            </a:r>
            <a:r>
              <a:rPr lang="ja-JP" altLang="en-US" sz="1200" b="0" dirty="0">
                <a:solidFill>
                  <a:srgbClr val="0070C0"/>
                </a:solidFill>
                <a:latin typeface="メイリオ" panose="020B0604030504040204" pitchFamily="50" charset="-128"/>
                <a:ea typeface="メイリオ" panose="020B0604030504040204" pitchFamily="50" charset="-128"/>
              </a:rPr>
              <a:t>講話をきっかけにして、</a:t>
            </a:r>
            <a:endParaRPr lang="en-US" altLang="ja-JP" sz="1200" b="0" dirty="0">
              <a:solidFill>
                <a:srgbClr val="0070C0"/>
              </a:solidFill>
              <a:latin typeface="メイリオ" panose="020B0604030504040204" pitchFamily="50" charset="-128"/>
              <a:ea typeface="メイリオ" panose="020B0604030504040204" pitchFamily="50" charset="-128"/>
            </a:endParaRPr>
          </a:p>
          <a:p>
            <a:pPr marL="0" indent="0">
              <a:buNone/>
            </a:pPr>
            <a:r>
              <a:rPr lang="ja-JP" altLang="en-US" sz="1200" b="0" dirty="0">
                <a:solidFill>
                  <a:srgbClr val="0070C0"/>
                </a:solidFill>
                <a:latin typeface="メイリオ" panose="020B0604030504040204" pitchFamily="50" charset="-128"/>
                <a:ea typeface="メイリオ" panose="020B0604030504040204" pitchFamily="50" charset="-128"/>
              </a:rPr>
              <a:t>誰もが生きやすくなる、働きやすくなるための、具体策をいくつか考えてみてください。</a:t>
            </a:r>
            <a:endParaRPr kumimoji="1" lang="en-US" altLang="ja-JP" sz="1200" b="0" dirty="0">
              <a:latin typeface="メイリオ" panose="020B0604030504040204" pitchFamily="50" charset="-128"/>
              <a:ea typeface="メイリオ" panose="020B0604030504040204" pitchFamily="50" charset="-128"/>
            </a:endParaRPr>
          </a:p>
          <a:p>
            <a:r>
              <a:rPr kumimoji="1" lang="ja-JP" altLang="en-US" sz="1200" b="0" dirty="0">
                <a:latin typeface="メイリオ" panose="020B0604030504040204" pitchFamily="50" charset="-128"/>
                <a:ea typeface="メイリオ" panose="020B0604030504040204" pitchFamily="50" charset="-128"/>
              </a:rPr>
              <a:t>ということで、締めくくらせていただきます。</a:t>
            </a:r>
            <a:endParaRPr kumimoji="1" lang="en-US" altLang="ja-JP" sz="1200" b="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31</a:t>
            </a:fld>
            <a:endParaRPr kumimoji="1" lang="ja-JP" altLang="en-US"/>
          </a:p>
        </p:txBody>
      </p:sp>
    </p:spTree>
    <p:extLst>
      <p:ext uri="{BB962C8B-B14F-4D97-AF65-F5344CB8AC3E}">
        <p14:creationId xmlns:p14="http://schemas.microsoft.com/office/powerpoint/2010/main" val="3518417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質疑応答や提案、ディスカッション等がございましたら、内容を割愛しましたので、</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この場でなくてもかまいませんので資料を見ながらでも気軽にお願いいたします。</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rPr>
              <a:t>これで講話「発達障害とくに自閉スペクトラム症</a:t>
            </a:r>
            <a:r>
              <a:rPr lang="en-US" altLang="ja-JP" sz="1200" b="0" dirty="0">
                <a:solidFill>
                  <a:schemeClr val="tx1"/>
                </a:solidFill>
                <a:latin typeface="メイリオ" panose="020B0604030504040204" pitchFamily="50" charset="-128"/>
                <a:ea typeface="メイリオ" panose="020B0604030504040204" pitchFamily="50" charset="-128"/>
              </a:rPr>
              <a:t>+α</a:t>
            </a:r>
            <a:r>
              <a:rPr lang="ja-JP" altLang="en-US" sz="1200" b="0" dirty="0">
                <a:solidFill>
                  <a:schemeClr val="tx1"/>
                </a:solidFill>
                <a:latin typeface="メイリオ" panose="020B0604030504040204" pitchFamily="50" charset="-128"/>
                <a:ea typeface="メイリオ" panose="020B0604030504040204" pitchFamily="50" charset="-128"/>
              </a:rPr>
              <a:t>」について、終わらせていただきます。</a:t>
            </a:r>
            <a:endParaRPr lang="en-US" altLang="ja-JP" sz="1200" b="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rPr>
              <a:t>お時間をいただきありがとうございます。</a:t>
            </a:r>
            <a:endParaRPr lang="en-US" altLang="ja-JP" sz="1200" b="0" dirty="0">
              <a:solidFill>
                <a:schemeClr val="tx1"/>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32</a:t>
            </a:fld>
            <a:endParaRPr kumimoji="1" lang="ja-JP" altLang="en-US"/>
          </a:p>
        </p:txBody>
      </p:sp>
    </p:spTree>
    <p:extLst>
      <p:ext uri="{BB962C8B-B14F-4D97-AF65-F5344CB8AC3E}">
        <p14:creationId xmlns:p14="http://schemas.microsoft.com/office/powerpoint/2010/main" val="36516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それを踏まえて、きょうの講話の目的です・・・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解決策について考えていきます。</a:t>
            </a:r>
            <a:endParaRPr kumimoji="1"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4</a:t>
            </a:fld>
            <a:endParaRPr kumimoji="1" lang="ja-JP" altLang="en-US"/>
          </a:p>
        </p:txBody>
      </p:sp>
    </p:spTree>
    <p:extLst>
      <p:ext uri="{BB962C8B-B14F-4D97-AF65-F5344CB8AC3E}">
        <p14:creationId xmlns:p14="http://schemas.microsoft.com/office/powerpoint/2010/main" val="199610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さて構成についてです。主に</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・黒い</a:t>
            </a:r>
            <a:r>
              <a:rPr lang="en-US" altLang="ja-JP" sz="1200" dirty="0">
                <a:latin typeface="メイリオ" panose="020B0604030504040204" pitchFamily="50" charset="-128"/>
                <a:ea typeface="メイリオ" panose="020B0604030504040204" pitchFamily="50" charset="-128"/>
              </a:rPr>
              <a:t>0~4</a:t>
            </a:r>
            <a:r>
              <a:rPr lang="ja-JP" altLang="en-US" sz="1200" dirty="0">
                <a:latin typeface="メイリオ" panose="020B0604030504040204" pitchFamily="50" charset="-128"/>
                <a:ea typeface="メイリオ" panose="020B0604030504040204" pitchFamily="50" charset="-128"/>
              </a:rPr>
              <a:t>の一般的な話と、</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・青い</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の筆者個人的な状況報告についてです。</a:t>
            </a:r>
            <a:endParaRPr lang="en-US" altLang="ja-JP" sz="1200" dirty="0">
              <a:latin typeface="メイリオ" panose="020B0604030504040204" pitchFamily="50" charset="-128"/>
              <a:ea typeface="メイリオ" panose="020B0604030504040204" pitchFamily="50" charset="-128"/>
            </a:endParaRPr>
          </a:p>
          <a:p>
            <a:r>
              <a:rPr kumimoji="1" lang="ja-JP" altLang="en-US" dirty="0"/>
              <a:t>・</a:t>
            </a:r>
            <a:r>
              <a:rPr kumimoji="1" lang="en-US" altLang="ja-JP" dirty="0"/>
              <a:t>6</a:t>
            </a:r>
            <a:r>
              <a:rPr kumimoji="1" lang="ja-JP" altLang="en-US" dirty="0"/>
              <a:t>はまとめです。</a:t>
            </a: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5</a:t>
            </a:fld>
            <a:endParaRPr kumimoji="1" lang="ja-JP" altLang="en-US"/>
          </a:p>
        </p:txBody>
      </p:sp>
    </p:spTree>
    <p:extLst>
      <p:ext uri="{BB962C8B-B14F-4D97-AF65-F5344CB8AC3E}">
        <p14:creationId xmlns:p14="http://schemas.microsoft.com/office/powerpoint/2010/main" val="152829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solidFill>
                  <a:schemeClr val="tx1"/>
                </a:solidFill>
                <a:latin typeface="メイリオ" panose="020B0604030504040204" pitchFamily="50" charset="-128"/>
                <a:ea typeface="メイリオ" panose="020B0604030504040204" pitchFamily="50" charset="-128"/>
              </a:rPr>
              <a:t>まず、</a:t>
            </a:r>
            <a:r>
              <a:rPr lang="en-US" altLang="ja-JP" sz="1200" dirty="0">
                <a:solidFill>
                  <a:schemeClr val="tx1"/>
                </a:solidFill>
                <a:latin typeface="メイリオ" panose="020B0604030504040204" pitchFamily="50" charset="-128"/>
                <a:ea typeface="メイリオ" panose="020B0604030504040204" pitchFamily="50" charset="-128"/>
              </a:rPr>
              <a:t>1.</a:t>
            </a:r>
            <a:r>
              <a:rPr lang="ja-JP" altLang="en-US" sz="1200" dirty="0">
                <a:solidFill>
                  <a:schemeClr val="tx1"/>
                </a:solidFill>
                <a:latin typeface="メイリオ" panose="020B0604030504040204" pitchFamily="50" charset="-128"/>
                <a:ea typeface="メイリオ" panose="020B0604030504040204" pitchFamily="50" charset="-128"/>
              </a:rPr>
              <a:t>発達障害の概要と分類についてです：</a:t>
            </a:r>
            <a:endParaRPr lang="en-US" altLang="ja-JP" sz="1200" dirty="0">
              <a:solidFill>
                <a:schemeClr val="tx1"/>
              </a:solidFill>
              <a:latin typeface="メイリオ" panose="020B0604030504040204" pitchFamily="50" charset="-128"/>
              <a:ea typeface="メイリオ" panose="020B0604030504040204" pitchFamily="50" charset="-128"/>
            </a:endParaRPr>
          </a:p>
          <a:p>
            <a:endParaRPr lang="en-US" altLang="ja-JP" sz="1200" dirty="0">
              <a:solidFill>
                <a:schemeClr val="tx1"/>
              </a:solidFill>
              <a:latin typeface="メイリオ" panose="020B0604030504040204" pitchFamily="50" charset="-128"/>
              <a:ea typeface="メイリオ" panose="020B0604030504040204" pitchFamily="50" charset="-128"/>
            </a:endParaRPr>
          </a:p>
          <a:p>
            <a:pPr defTabSz="906902">
              <a:defRPr/>
            </a:pPr>
            <a:r>
              <a:rPr kumimoji="1" lang="ja-JP" altLang="en-US" sz="1200" b="0" dirty="0">
                <a:solidFill>
                  <a:schemeClr val="tx1"/>
                </a:solidFill>
                <a:latin typeface="メイリオ" panose="020B0604030504040204" pitchFamily="50" charset="-128"/>
                <a:ea typeface="メイリオ" panose="020B0604030504040204" pitchFamily="50" charset="-128"/>
              </a:rPr>
              <a:t>毎年</a:t>
            </a:r>
            <a:r>
              <a:rPr kumimoji="1" lang="en-US" altLang="ja-JP" sz="1200" b="0" dirty="0">
                <a:solidFill>
                  <a:schemeClr val="tx1"/>
                </a:solidFill>
                <a:latin typeface="メイリオ" panose="020B0604030504040204" pitchFamily="50" charset="-128"/>
                <a:ea typeface="メイリオ" panose="020B0604030504040204" pitchFamily="50" charset="-128"/>
              </a:rPr>
              <a:t>4</a:t>
            </a:r>
            <a:r>
              <a:rPr kumimoji="1" lang="ja-JP" altLang="en-US" sz="1200" b="0" dirty="0">
                <a:solidFill>
                  <a:schemeClr val="tx1"/>
                </a:solidFill>
                <a:latin typeface="メイリオ" panose="020B0604030504040204" pitchFamily="50" charset="-128"/>
                <a:ea typeface="メイリオ" panose="020B0604030504040204" pitchFamily="50" charset="-128"/>
              </a:rPr>
              <a:t>月</a:t>
            </a:r>
            <a:r>
              <a:rPr kumimoji="1" lang="en-US" altLang="ja-JP" sz="1200" b="0" dirty="0">
                <a:solidFill>
                  <a:schemeClr val="tx1"/>
                </a:solidFill>
                <a:latin typeface="メイリオ" panose="020B0604030504040204" pitchFamily="50" charset="-128"/>
                <a:ea typeface="メイリオ" panose="020B0604030504040204" pitchFamily="50" charset="-128"/>
              </a:rPr>
              <a:t>2</a:t>
            </a:r>
            <a:r>
              <a:rPr kumimoji="1" lang="ja-JP" altLang="en-US" sz="1200" b="0" dirty="0">
                <a:solidFill>
                  <a:schemeClr val="tx1"/>
                </a:solidFill>
                <a:latin typeface="メイリオ" panose="020B0604030504040204" pitchFamily="50" charset="-128"/>
                <a:ea typeface="メイリオ" panose="020B0604030504040204" pitchFamily="50" charset="-128"/>
              </a:rPr>
              <a:t>日の</a:t>
            </a:r>
            <a:r>
              <a:rPr lang="ja-JP" altLang="en-US" sz="1200" dirty="0">
                <a:solidFill>
                  <a:schemeClr val="tx1"/>
                </a:solidFill>
                <a:latin typeface="メイリオ" panose="020B0604030504040204" pitchFamily="50" charset="-128"/>
                <a:ea typeface="メイリオ" panose="020B0604030504040204" pitchFamily="50" charset="-128"/>
              </a:rPr>
              <a:t>世界自閉症啓発デーのポスターで、真ん中のジュリアは毎年恒例で出てくる、自閉症を持っているキャラクターとして知られています。</a:t>
            </a:r>
            <a:endParaRPr kumimoji="1" lang="ja-JP" altLang="en-US" sz="1200" b="0" dirty="0">
              <a:solidFill>
                <a:schemeClr val="tx1"/>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6</a:t>
            </a:fld>
            <a:endParaRPr kumimoji="1" lang="ja-JP" altLang="en-US"/>
          </a:p>
        </p:txBody>
      </p:sp>
    </p:spTree>
    <p:extLst>
      <p:ext uri="{BB962C8B-B14F-4D97-AF65-F5344CB8AC3E}">
        <p14:creationId xmlns:p14="http://schemas.microsoft.com/office/powerpoint/2010/main" val="860239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発達障害の特性：（読み上げる）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現在多くの職場では、会社側、自分側での悩みがあります。</a:t>
            </a:r>
            <a:endParaRPr kumimoji="1"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適応できずに：（読み上げる）</a:t>
            </a:r>
            <a:endParaRPr kumimoji="1"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7</a:t>
            </a:fld>
            <a:endParaRPr kumimoji="1" lang="ja-JP" altLang="en-US"/>
          </a:p>
        </p:txBody>
      </p:sp>
    </p:spTree>
    <p:extLst>
      <p:ext uri="{BB962C8B-B14F-4D97-AF65-F5344CB8AC3E}">
        <p14:creationId xmlns:p14="http://schemas.microsoft.com/office/powerpoint/2010/main" val="391333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902"/>
            <a:r>
              <a:rPr lang="ja-JP" altLang="en-US" sz="1200" dirty="0">
                <a:latin typeface="メイリオ" panose="020B0604030504040204" pitchFamily="50" charset="-128"/>
                <a:ea typeface="メイリオ" panose="020B0604030504040204" pitchFamily="50" charset="-128"/>
              </a:rPr>
              <a:t>代表的な発達障害のタイプには、項目を示すと</a:t>
            </a:r>
            <a:endParaRPr lang="en-US" altLang="ja-JP" sz="1200" dirty="0">
              <a:latin typeface="メイリオ" panose="020B0604030504040204" pitchFamily="50" charset="-128"/>
              <a:ea typeface="メイリオ" panose="020B0604030504040204" pitchFamily="50" charset="-128"/>
            </a:endParaRPr>
          </a:p>
          <a:p>
            <a:pPr defTabSz="906902"/>
            <a:r>
              <a:rPr lang="ja-JP" altLang="en-US" sz="1200" dirty="0">
                <a:latin typeface="メイリオ" panose="020B0604030504040204" pitchFamily="50" charset="-128"/>
                <a:ea typeface="メイリオ" panose="020B0604030504040204" pitchFamily="50" charset="-128"/>
              </a:rPr>
              <a:t>・自閉スペクトラム症（ASD</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pPr defTabSz="906902"/>
            <a:r>
              <a:rPr lang="ja-JP" altLang="en-US" sz="1200" dirty="0">
                <a:latin typeface="メイリオ" panose="020B0604030504040204" pitchFamily="50" charset="-128"/>
                <a:ea typeface="メイリオ" panose="020B0604030504040204" pitchFamily="50" charset="-128"/>
              </a:rPr>
              <a:t>他にも</a:t>
            </a:r>
            <a:endParaRPr lang="en-US" altLang="ja-JP" sz="1200" dirty="0">
              <a:latin typeface="メイリオ" panose="020B0604030504040204" pitchFamily="50" charset="-128"/>
              <a:ea typeface="メイリオ" panose="020B0604030504040204" pitchFamily="50" charset="-128"/>
            </a:endParaRPr>
          </a:p>
          <a:p>
            <a:pPr defTabSz="906902"/>
            <a:r>
              <a:rPr lang="ja-JP" altLang="en-US" sz="1200" dirty="0">
                <a:latin typeface="メイリオ" panose="020B0604030504040204" pitchFamily="50" charset="-128"/>
                <a:ea typeface="メイリオ" panose="020B0604030504040204" pitchFamily="50" charset="-128"/>
              </a:rPr>
              <a:t>・注意欠如・多動症</a:t>
            </a:r>
            <a:r>
              <a:rPr lang="en-US" altLang="ja-JP" sz="1200" dirty="0">
                <a:latin typeface="メイリオ" panose="020B0604030504040204" pitchFamily="50" charset="-128"/>
                <a:ea typeface="メイリオ" panose="020B0604030504040204" pitchFamily="50" charset="-128"/>
              </a:rPr>
              <a:t>(ADHD)</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pPr defTabSz="906902"/>
            <a:r>
              <a:rPr lang="ja-JP" altLang="en-US" sz="1200" dirty="0">
                <a:latin typeface="メイリオ" panose="020B0604030504040204" pitchFamily="50" charset="-128"/>
                <a:ea typeface="メイリオ" panose="020B0604030504040204" pitchFamily="50" charset="-128"/>
              </a:rPr>
              <a:t>・限局的学習症</a:t>
            </a:r>
            <a:r>
              <a:rPr lang="en-US" altLang="ja-JP" sz="1200" dirty="0">
                <a:latin typeface="メイリオ" panose="020B0604030504040204" pitchFamily="50" charset="-128"/>
                <a:ea typeface="メイリオ" panose="020B0604030504040204" pitchFamily="50" charset="-128"/>
              </a:rPr>
              <a:t>(SLD)</a:t>
            </a:r>
          </a:p>
          <a:p>
            <a:pPr defTabSz="906902"/>
            <a:r>
              <a:rPr lang="ja-JP" altLang="en-US" sz="1200" dirty="0">
                <a:latin typeface="メイリオ" panose="020B0604030504040204" pitchFamily="50" charset="-128"/>
                <a:ea typeface="メイリオ" panose="020B0604030504040204" pitchFamily="50" charset="-128"/>
              </a:rPr>
              <a:t>などがあります。</a:t>
            </a:r>
            <a:endParaRPr lang="en-US" altLang="ja-JP" sz="1200" dirty="0">
              <a:latin typeface="メイリオ" panose="020B0604030504040204" pitchFamily="50" charset="-128"/>
              <a:ea typeface="メイリオ" panose="020B0604030504040204" pitchFamily="50" charset="-128"/>
            </a:endParaRPr>
          </a:p>
          <a:p>
            <a:pPr defTabSz="906902"/>
            <a:endParaRPr lang="en-US" altLang="ja-JP" sz="1200" dirty="0">
              <a:latin typeface="メイリオ" panose="020B0604030504040204" pitchFamily="50" charset="-128"/>
              <a:ea typeface="メイリオ" panose="020B0604030504040204" pitchFamily="50" charset="-128"/>
            </a:endParaRPr>
          </a:p>
          <a:p>
            <a:pPr defTabSz="906902"/>
            <a:r>
              <a:rPr kumimoji="1" lang="ja-JP" altLang="en-US" sz="1200" dirty="0">
                <a:latin typeface="メイリオ" panose="020B0604030504040204" pitchFamily="50" charset="-128"/>
                <a:ea typeface="メイリオ" panose="020B0604030504040204" pitchFamily="50" charset="-128"/>
              </a:rPr>
              <a:t>「発達障害」は重なることも珍しくありません。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8</a:t>
            </a:fld>
            <a:endParaRPr kumimoji="1" lang="ja-JP" altLang="en-US"/>
          </a:p>
        </p:txBody>
      </p:sp>
    </p:spTree>
    <p:extLst>
      <p:ext uri="{BB962C8B-B14F-4D97-AF65-F5344CB8AC3E}">
        <p14:creationId xmlns:p14="http://schemas.microsoft.com/office/powerpoint/2010/main" val="279866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発達障害の診断は専門医による行動観察や生育歴の聴取、心理検査などを基に行われます。</a:t>
            </a:r>
            <a:endParaRPr kumimoji="1" lang="ja-JP" altLang="en-US"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0B0C1C4-5135-4716-A09F-0BECAA411F10}" type="slidenum">
              <a:rPr kumimoji="1" lang="ja-JP" altLang="en-US" smtClean="0"/>
              <a:t>9</a:t>
            </a:fld>
            <a:endParaRPr kumimoji="1" lang="ja-JP" altLang="en-US"/>
          </a:p>
        </p:txBody>
      </p:sp>
    </p:spTree>
    <p:extLst>
      <p:ext uri="{BB962C8B-B14F-4D97-AF65-F5344CB8AC3E}">
        <p14:creationId xmlns:p14="http://schemas.microsoft.com/office/powerpoint/2010/main" val="73502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11351-4114-46F9-8C71-EEBB3E2AA9E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32BA486-D7F2-4495-9114-F8FA82411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7" name="日付プレースホルダー 3">
            <a:extLst>
              <a:ext uri="{FF2B5EF4-FFF2-40B4-BE49-F238E27FC236}">
                <a16:creationId xmlns:a16="http://schemas.microsoft.com/office/drawing/2014/main" id="{A322A074-40C7-001C-C108-A46B12064A9E}"/>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6" name="スライド番号プレースホルダー 5">
            <a:extLst>
              <a:ext uri="{FF2B5EF4-FFF2-40B4-BE49-F238E27FC236}">
                <a16:creationId xmlns:a16="http://schemas.microsoft.com/office/drawing/2014/main" id="{2A75A0EC-10FF-9E0C-1029-A58C3113A448}"/>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240888557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43C3A-E0EF-473E-8028-7802BF3D795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88945B-D899-415E-B47C-B28529EBD50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3">
            <a:extLst>
              <a:ext uri="{FF2B5EF4-FFF2-40B4-BE49-F238E27FC236}">
                <a16:creationId xmlns:a16="http://schemas.microsoft.com/office/drawing/2014/main" id="{39D8F752-E60A-529F-2079-4BA6985BE55B}"/>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4" name="スライド番号プレースホルダー 5">
            <a:extLst>
              <a:ext uri="{FF2B5EF4-FFF2-40B4-BE49-F238E27FC236}">
                <a16:creationId xmlns:a16="http://schemas.microsoft.com/office/drawing/2014/main" id="{937ED5DB-D161-721D-A793-A84B9A84BC59}"/>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32102309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067D809-A26D-48D9-8A9D-18CA8537BE7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1305D67-9B4D-4FAD-B9DB-8FA0F0B112E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3">
            <a:extLst>
              <a:ext uri="{FF2B5EF4-FFF2-40B4-BE49-F238E27FC236}">
                <a16:creationId xmlns:a16="http://schemas.microsoft.com/office/drawing/2014/main" id="{0F2DE363-B621-1EC6-0E59-924774374B38}"/>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4" name="スライド番号プレースホルダー 5">
            <a:extLst>
              <a:ext uri="{FF2B5EF4-FFF2-40B4-BE49-F238E27FC236}">
                <a16:creationId xmlns:a16="http://schemas.microsoft.com/office/drawing/2014/main" id="{B7D956B9-1824-F3E7-EF22-D9564B32A860}"/>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228507229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2FE71D-3013-4655-B59C-10DED9CE2ED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494262-0A91-4659-8F2C-D6B2DD07442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796F7D-962C-4BB2-944A-D7129BA401FF}"/>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5" name="スライド番号プレースホルダー 5">
            <a:extLst>
              <a:ext uri="{FF2B5EF4-FFF2-40B4-BE49-F238E27FC236}">
                <a16:creationId xmlns:a16="http://schemas.microsoft.com/office/drawing/2014/main" id="{76C7CE4B-9766-5CF6-2590-5847CCE67080}"/>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278758147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510307-5189-487B-9910-FBDBE1780D7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4E8BA64F-EA2E-4CC1-9589-2DD35CCB4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7" name="日付プレースホルダー 3">
            <a:extLst>
              <a:ext uri="{FF2B5EF4-FFF2-40B4-BE49-F238E27FC236}">
                <a16:creationId xmlns:a16="http://schemas.microsoft.com/office/drawing/2014/main" id="{24F23B54-BC35-D5EB-7F0E-E81703BF23C8}"/>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4" name="スライド番号プレースホルダー 5">
            <a:extLst>
              <a:ext uri="{FF2B5EF4-FFF2-40B4-BE49-F238E27FC236}">
                <a16:creationId xmlns:a16="http://schemas.microsoft.com/office/drawing/2014/main" id="{AEF55B34-2A9F-F0A6-E735-8ECE8126D5BC}"/>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152081169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D1527B-C7C8-4257-9051-22B980FAFA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ADF519-5EB3-4E34-86B6-6327CE5BE04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544C812-F828-400F-9688-BAC1CA508D7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日付プレースホルダー 3">
            <a:extLst>
              <a:ext uri="{FF2B5EF4-FFF2-40B4-BE49-F238E27FC236}">
                <a16:creationId xmlns:a16="http://schemas.microsoft.com/office/drawing/2014/main" id="{E9BDD778-C6FE-6D1F-22C4-2DA3B7F2A3C1}"/>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5" name="スライド番号プレースホルダー 5">
            <a:extLst>
              <a:ext uri="{FF2B5EF4-FFF2-40B4-BE49-F238E27FC236}">
                <a16:creationId xmlns:a16="http://schemas.microsoft.com/office/drawing/2014/main" id="{A7F4DEE3-2FCA-3ABF-00CE-7D6E88AF108D}"/>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128744135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D906B-4693-4481-9471-E7E9FADE6DD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FFB4921-7FFE-4ACE-B4F3-FF4A08978C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9402C0F-2D95-405B-B41A-3CE9B4DA600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CD2EE1D-7226-4AF1-8725-022F6EBFC1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32435FD-51AE-4CDF-B0F8-5002577FADF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日付プレースホルダー 3">
            <a:extLst>
              <a:ext uri="{FF2B5EF4-FFF2-40B4-BE49-F238E27FC236}">
                <a16:creationId xmlns:a16="http://schemas.microsoft.com/office/drawing/2014/main" id="{78DFC66B-AF23-3004-7ACF-40D0A7A6A1A8}"/>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7" name="スライド番号プレースホルダー 5">
            <a:extLst>
              <a:ext uri="{FF2B5EF4-FFF2-40B4-BE49-F238E27FC236}">
                <a16:creationId xmlns:a16="http://schemas.microsoft.com/office/drawing/2014/main" id="{7DF70D42-7C0E-2ABE-C9D9-1497295FB267}"/>
              </a:ext>
            </a:extLst>
          </p:cNvPr>
          <p:cNvSpPr>
            <a:spLocks noGrp="1"/>
          </p:cNvSpPr>
          <p:nvPr>
            <p:ph type="sldNum" sz="quarter" idx="11"/>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285599521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EEDBCA-8F28-4456-A19E-10F60C4F7BEC}"/>
              </a:ext>
            </a:extLst>
          </p:cNvPr>
          <p:cNvSpPr>
            <a:spLocks noGrp="1"/>
          </p:cNvSpPr>
          <p:nvPr>
            <p:ph type="title"/>
          </p:nvPr>
        </p:nvSpPr>
        <p:spPr/>
        <p:txBody>
          <a:bodyPr/>
          <a:lstStyle/>
          <a:p>
            <a:r>
              <a:rPr kumimoji="1" lang="ja-JP" altLang="en-US"/>
              <a:t>マスター タイトルの書式設定</a:t>
            </a:r>
          </a:p>
        </p:txBody>
      </p:sp>
      <p:sp>
        <p:nvSpPr>
          <p:cNvPr id="6" name="日付プレースホルダー 3">
            <a:extLst>
              <a:ext uri="{FF2B5EF4-FFF2-40B4-BE49-F238E27FC236}">
                <a16:creationId xmlns:a16="http://schemas.microsoft.com/office/drawing/2014/main" id="{62220BC1-262F-D2E1-659C-81F456AA618B}"/>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3" name="スライド番号プレースホルダー 5">
            <a:extLst>
              <a:ext uri="{FF2B5EF4-FFF2-40B4-BE49-F238E27FC236}">
                <a16:creationId xmlns:a16="http://schemas.microsoft.com/office/drawing/2014/main" id="{6E7E64AB-9EE8-681C-C21B-34D449C28457}"/>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146849171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日付プレースホルダー 3">
            <a:extLst>
              <a:ext uri="{FF2B5EF4-FFF2-40B4-BE49-F238E27FC236}">
                <a16:creationId xmlns:a16="http://schemas.microsoft.com/office/drawing/2014/main" id="{E477BF06-BBB7-3501-BE01-E614421DB65F}"/>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2" name="スライド番号プレースホルダー 5">
            <a:extLst>
              <a:ext uri="{FF2B5EF4-FFF2-40B4-BE49-F238E27FC236}">
                <a16:creationId xmlns:a16="http://schemas.microsoft.com/office/drawing/2014/main" id="{C6D0F769-6CA2-108F-4554-529D1DEACD89}"/>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381328847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DF3E28-E5E9-4292-8487-10189E05D51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B3D1B7-7460-4CDA-A245-A2DD36330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54ABBA3-D6AF-489C-BDB0-63F3D5D56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8" name="日付プレースホルダー 3">
            <a:extLst>
              <a:ext uri="{FF2B5EF4-FFF2-40B4-BE49-F238E27FC236}">
                <a16:creationId xmlns:a16="http://schemas.microsoft.com/office/drawing/2014/main" id="{882621AF-6BFC-26BA-A230-F2906E4A4ABD}"/>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5" name="スライド番号プレースホルダー 5">
            <a:extLst>
              <a:ext uri="{FF2B5EF4-FFF2-40B4-BE49-F238E27FC236}">
                <a16:creationId xmlns:a16="http://schemas.microsoft.com/office/drawing/2014/main" id="{BDC696A0-C36F-8694-8D71-8A2CBB9EC7AF}"/>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166758475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2D3C9-6B5B-4B4E-9414-4AE7A4DC6D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7EAF5D4-E39D-4155-84F3-DBB4F44316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0E97E19-870A-4553-844F-D99C5B690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8" name="日付プレースホルダー 3">
            <a:extLst>
              <a:ext uri="{FF2B5EF4-FFF2-40B4-BE49-F238E27FC236}">
                <a16:creationId xmlns:a16="http://schemas.microsoft.com/office/drawing/2014/main" id="{E187F150-A286-AED6-A2AD-E0632EC29599}"/>
              </a:ext>
            </a:extLst>
          </p:cNvPr>
          <p:cNvSpPr>
            <a:spLocks noGrp="1"/>
          </p:cNvSpPr>
          <p:nvPr>
            <p:ph type="dt" sz="half" idx="10"/>
          </p:nvPr>
        </p:nvSpPr>
        <p:spPr>
          <a:xfrm>
            <a:off x="838200" y="6356350"/>
            <a:ext cx="2743200" cy="365125"/>
          </a:xfrm>
          <a:prstGeom prst="rect">
            <a:avLst/>
          </a:prstGeom>
        </p:spPr>
        <p:txBody>
          <a:bodyPr/>
          <a:lstStyle>
            <a:lvl1pPr>
              <a:defRPr sz="2400">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5" name="スライド番号プレースホルダー 5">
            <a:extLst>
              <a:ext uri="{FF2B5EF4-FFF2-40B4-BE49-F238E27FC236}">
                <a16:creationId xmlns:a16="http://schemas.microsoft.com/office/drawing/2014/main" id="{1ABD564C-4AB4-EF10-C160-211D0D8400DD}"/>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228984627"/>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9ED3C07-8FEE-4EF2-8F59-D4CA8F1053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901E3235-6F66-4C99-BEA3-CEB1602D2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3">
            <a:extLst>
              <a:ext uri="{FF2B5EF4-FFF2-40B4-BE49-F238E27FC236}">
                <a16:creationId xmlns:a16="http://schemas.microsoft.com/office/drawing/2014/main" id="{6F70802D-A564-7B0F-3176-B3FF84DD0CC6}"/>
              </a:ext>
            </a:extLst>
          </p:cNvPr>
          <p:cNvSpPr>
            <a:spLocks noGrp="1"/>
          </p:cNvSpPr>
          <p:nvPr>
            <p:ph type="dt" sz="half" idx="2"/>
          </p:nvPr>
        </p:nvSpPr>
        <p:spPr>
          <a:xfrm>
            <a:off x="838200" y="6356350"/>
            <a:ext cx="2743200" cy="365125"/>
          </a:xfrm>
          <a:prstGeom prst="rect">
            <a:avLst/>
          </a:prstGeom>
        </p:spPr>
        <p:txBody>
          <a:bodyPr/>
          <a:lstStyle>
            <a:lvl1pPr>
              <a:defRPr sz="2400" i="1">
                <a:solidFill>
                  <a:srgbClr val="0070C0"/>
                </a:solidFill>
                <a:latin typeface="メイリオ" panose="020B0604030504040204" pitchFamily="50" charset="-128"/>
                <a:ea typeface="メイリオ" panose="020B0604030504040204" pitchFamily="50" charset="-128"/>
              </a:defRPr>
            </a:lvl1pPr>
          </a:lstStyle>
          <a:p>
            <a:r>
              <a:rPr lang="en-US" altLang="ja-JP"/>
              <a:t>7 Sep. 2025</a:t>
            </a:r>
            <a:endParaRPr lang="ja-JP" altLang="en-US" dirty="0"/>
          </a:p>
        </p:txBody>
      </p:sp>
      <p:sp>
        <p:nvSpPr>
          <p:cNvPr id="9" name="スライド番号プレースホルダー 5">
            <a:extLst>
              <a:ext uri="{FF2B5EF4-FFF2-40B4-BE49-F238E27FC236}">
                <a16:creationId xmlns:a16="http://schemas.microsoft.com/office/drawing/2014/main" id="{C326D676-F42A-6B1E-B92B-04487F8A4FBD}"/>
              </a:ext>
            </a:extLst>
          </p:cNvPr>
          <p:cNvSpPr>
            <a:spLocks noGrp="1"/>
          </p:cNvSpPr>
          <p:nvPr>
            <p:ph type="sldNum" sz="quarter" idx="4"/>
          </p:nvPr>
        </p:nvSpPr>
        <p:spPr>
          <a:xfrm>
            <a:off x="8610600" y="6356350"/>
            <a:ext cx="2743200" cy="365125"/>
          </a:xfrm>
          <a:prstGeom prst="rect">
            <a:avLst/>
          </a:prstGeom>
        </p:spPr>
        <p:txBody>
          <a:bodyPr/>
          <a:lstStyle>
            <a:lvl1pPr algn="r">
              <a:defRPr sz="2400">
                <a:solidFill>
                  <a:srgbClr val="0070C0"/>
                </a:solidFill>
                <a:latin typeface="メイリオ" panose="020B0604030504040204" pitchFamily="50" charset="-128"/>
                <a:ea typeface="メイリオ" panose="020B0604030504040204" pitchFamily="50" charset="-128"/>
              </a:defRPr>
            </a:lvl1pPr>
          </a:lstStyle>
          <a:p>
            <a:fld id="{0FC7BD1B-E960-41A9-9552-6F9FCDC397B9}" type="slidenum">
              <a:rPr lang="ja-JP" altLang="en-US" b="1" smtClean="0"/>
              <a:pPr/>
              <a:t>‹#›</a:t>
            </a:fld>
            <a:r>
              <a:rPr lang="en-US" altLang="ja-JP" sz="1800" dirty="0"/>
              <a:t>/32</a:t>
            </a:r>
            <a:endParaRPr lang="ja-JP" altLang="en-US" sz="1800" dirty="0"/>
          </a:p>
        </p:txBody>
      </p:sp>
    </p:spTree>
    <p:extLst>
      <p:ext uri="{BB962C8B-B14F-4D97-AF65-F5344CB8AC3E}">
        <p14:creationId xmlns:p14="http://schemas.microsoft.com/office/powerpoint/2010/main" val="1351622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hf hdr="0" ft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who.int/campaigns/world-mental-health-day" TargetMode="Externa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tanabu@vostok.blu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hyperlink" Target="https://blue.mydns.j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草の上にある虹&#10;&#10;AI 生成コンテンツは誤りを含む可能性があります。">
            <a:extLst>
              <a:ext uri="{FF2B5EF4-FFF2-40B4-BE49-F238E27FC236}">
                <a16:creationId xmlns:a16="http://schemas.microsoft.com/office/drawing/2014/main" id="{A70BB605-D213-7915-FC04-6ADF74E79F0A}"/>
              </a:ext>
            </a:extLst>
          </p:cNvPr>
          <p:cNvPicPr>
            <a:picLocks noChangeAspect="1"/>
          </p:cNvPicPr>
          <p:nvPr/>
        </p:nvPicPr>
        <p:blipFill>
          <a:blip r:embed="rId3">
            <a:extLst>
              <a:ext uri="{28A0092B-C50C-407E-A947-70E740481C1C}">
                <a14:useLocalDpi xmlns:a14="http://schemas.microsoft.com/office/drawing/2010/main" val="0"/>
              </a:ext>
            </a:extLst>
          </a:blip>
          <a:srcRect t="15546"/>
          <a:stretch>
            <a:fillRect/>
          </a:stretch>
        </p:blipFill>
        <p:spPr>
          <a:xfrm>
            <a:off x="0" y="0"/>
            <a:ext cx="12192000" cy="5036418"/>
          </a:xfrm>
          <a:prstGeom prst="rect">
            <a:avLst/>
          </a:prstGeom>
        </p:spPr>
      </p:pic>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667006" y="1344328"/>
            <a:ext cx="10870512" cy="2999071"/>
          </a:xfrm>
        </p:spPr>
        <p:txBody>
          <a:bodyPr rtlCol="0">
            <a:noAutofit/>
          </a:bodyPr>
          <a:lstStyle/>
          <a:p>
            <a:pPr algn="l">
              <a:lnSpc>
                <a:spcPct val="100000"/>
              </a:lnSpc>
            </a:pPr>
            <a:r>
              <a:rPr lang="en-US" altLang="zh-TW" sz="3200" b="1" i="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7 Sep. 2025  </a:t>
            </a:r>
            <a:r>
              <a:rPr lang="en-US" altLang="zh-TW"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インスピ</a:t>
            </a:r>
            <a:r>
              <a:rPr lang="en-US" altLang="zh-TW"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Room</a:t>
            </a:r>
            <a:r>
              <a:rPr lang="zh-TW" altLang="en-US"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講話資料</a:t>
            </a:r>
            <a:br>
              <a:rPr lang="en-US" altLang="zh-TW"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br>
              <a:rPr lang="en-US" altLang="zh-TW" sz="1600" b="1" dirty="0">
                <a:solidFill>
                  <a:srgbClr val="002060"/>
                </a:solidFill>
                <a:latin typeface="メイリオ" panose="020B0604030504040204" pitchFamily="50" charset="-128"/>
                <a:ea typeface="メイリオ" panose="020B0604030504040204" pitchFamily="50" charset="-128"/>
              </a:rPr>
            </a:br>
            <a:r>
              <a:rPr lang="ja-JP" altLang="en-US" sz="6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発達障害とくに自閉</a:t>
            </a:r>
            <a:br>
              <a:rPr lang="en-US" altLang="ja-JP" sz="6600" b="1" dirty="0">
                <a:solidFill>
                  <a:schemeClr val="accent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lang="ja-JP" altLang="en-US" sz="6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スペクトラム症</a:t>
            </a:r>
            <a:r>
              <a:rPr lang="en-US" altLang="ja-JP" sz="6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en-US" altLang="ja-JP" sz="6600" b="1"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α</a:t>
            </a:r>
            <a:endParaRPr lang="ja" sz="6600" b="1"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6" name="正方形/長方形 5">
            <a:extLst>
              <a:ext uri="{FF2B5EF4-FFF2-40B4-BE49-F238E27FC236}">
                <a16:creationId xmlns:a16="http://schemas.microsoft.com/office/drawing/2014/main" id="{E85C1374-9B31-7C12-CCBC-14BC265C3C8E}"/>
              </a:ext>
            </a:extLst>
          </p:cNvPr>
          <p:cNvSpPr/>
          <p:nvPr/>
        </p:nvSpPr>
        <p:spPr>
          <a:xfrm>
            <a:off x="0" y="5036418"/>
            <a:ext cx="12202389" cy="182158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8DE8922F-8E90-1D39-6362-BA986D1F55C5}"/>
              </a:ext>
            </a:extLst>
          </p:cNvPr>
          <p:cNvSpPr/>
          <p:nvPr/>
        </p:nvSpPr>
        <p:spPr>
          <a:xfrm>
            <a:off x="6669741" y="5408600"/>
            <a:ext cx="4867777" cy="784830"/>
          </a:xfrm>
          <a:prstGeom prst="rect">
            <a:avLst/>
          </a:prstGeom>
          <a:solidFill>
            <a:srgbClr val="002060"/>
          </a:solidFill>
          <a:ln>
            <a:noFill/>
          </a:ln>
        </p:spPr>
        <p:txBody>
          <a:bodyPr wrap="square">
            <a:spAutoFit/>
          </a:bodyPr>
          <a:lstStyle/>
          <a:p>
            <a:pPr>
              <a:spcBef>
                <a:spcPts val="600"/>
              </a:spcBef>
            </a:pPr>
            <a:r>
              <a:rPr lang="ja-JP" altLang="en-US" sz="20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田名部 誠一 </a:t>
            </a:r>
            <a:r>
              <a:rPr lang="en-US" altLang="ja-JP" sz="20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 S.-I. T. </a:t>
            </a:r>
            <a:r>
              <a:rPr lang="en-US" altLang="ja-JP" sz="2000" b="1" dirty="0" err="1">
                <a:solidFill>
                  <a:schemeClr val="bg1"/>
                </a:solidFill>
                <a:latin typeface="メイリオ" panose="020B0604030504040204" pitchFamily="50" charset="-128"/>
                <a:ea typeface="メイリオ" panose="020B0604030504040204" pitchFamily="50" charset="-128"/>
                <a:cs typeface="Meiryo UI" panose="020B0604030504040204" pitchFamily="50" charset="-128"/>
              </a:rPr>
              <a:t>Tanabu</a:t>
            </a:r>
            <a:endParaRPr lang="en-US" altLang="ja-JP" sz="20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p>
            <a:pPr>
              <a:spcBef>
                <a:spcPts val="600"/>
              </a:spcBef>
            </a:pPr>
            <a:r>
              <a:rPr lang="en-US" altLang="ja-JP" sz="20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20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ぴょん</a:t>
            </a:r>
            <a:r>
              <a:rPr lang="en-US" altLang="ja-JP" sz="20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20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日付プレースホルダー 2">
            <a:extLst>
              <a:ext uri="{FF2B5EF4-FFF2-40B4-BE49-F238E27FC236}">
                <a16:creationId xmlns:a16="http://schemas.microsoft.com/office/drawing/2014/main" id="{8924582E-CA57-0D0C-AA2B-3034EE6A56A5}"/>
              </a:ext>
            </a:extLst>
          </p:cNvPr>
          <p:cNvSpPr>
            <a:spLocks noGrp="1"/>
          </p:cNvSpPr>
          <p:nvPr>
            <p:ph type="dt" sz="half" idx="10"/>
          </p:nvPr>
        </p:nvSpPr>
        <p:spPr>
          <a:xfrm>
            <a:off x="838200" y="6356350"/>
            <a:ext cx="2743200" cy="365125"/>
          </a:xfrm>
          <a:prstGeom prst="rect">
            <a:avLst/>
          </a:prstGeom>
        </p:spPr>
        <p:txBody>
          <a:bodyPr/>
          <a:lstStyle/>
          <a:p>
            <a:r>
              <a:rPr kumimoji="1" lang="en-US" altLang="ja-JP">
                <a:solidFill>
                  <a:schemeClr val="bg1"/>
                </a:solidFill>
              </a:rPr>
              <a:t>7 Sep. 2025</a:t>
            </a:r>
            <a:endParaRPr kumimoji="1" lang="ja-JP" altLang="en-US" dirty="0">
              <a:solidFill>
                <a:schemeClr val="bg1"/>
              </a:solidFill>
            </a:endParaRPr>
          </a:p>
        </p:txBody>
      </p:sp>
      <p:sp>
        <p:nvSpPr>
          <p:cNvPr id="5" name="スライド番号プレースホルダー 4">
            <a:extLst>
              <a:ext uri="{FF2B5EF4-FFF2-40B4-BE49-F238E27FC236}">
                <a16:creationId xmlns:a16="http://schemas.microsoft.com/office/drawing/2014/main" id="{C75E50F5-C9EB-8021-6DF2-F2BDD1B80984}"/>
              </a:ext>
            </a:extLst>
          </p:cNvPr>
          <p:cNvSpPr>
            <a:spLocks noGrp="1"/>
          </p:cNvSpPr>
          <p:nvPr>
            <p:ph type="sldNum" sz="quarter" idx="4"/>
          </p:nvPr>
        </p:nvSpPr>
        <p:spPr/>
        <p:txBody>
          <a:bodyPr/>
          <a:lstStyle/>
          <a:p>
            <a:fld id="{0FC7BD1B-E960-41A9-9552-6F9FCDC397B9}" type="slidenum">
              <a:rPr lang="ja-JP" altLang="en-US" b="1" smtClean="0">
                <a:solidFill>
                  <a:schemeClr val="bg1"/>
                </a:solidFill>
              </a:rPr>
              <a:pPr/>
              <a:t>1</a:t>
            </a:fld>
            <a:r>
              <a:rPr lang="en-US" altLang="ja-JP" sz="1800" dirty="0">
                <a:solidFill>
                  <a:schemeClr val="bg1"/>
                </a:solidFill>
              </a:rPr>
              <a:t>/32</a:t>
            </a:r>
            <a:endParaRPr lang="ja-JP" altLang="en-US" sz="1800" dirty="0">
              <a:solidFill>
                <a:schemeClr val="bg1"/>
              </a:solidFill>
            </a:endParaRPr>
          </a:p>
        </p:txBody>
      </p:sp>
      <p:pic>
        <p:nvPicPr>
          <p:cNvPr id="12" name="図 11" descr="QR コード&#10;&#10;AI 生成コンテンツは誤りを含む可能性があります。">
            <a:extLst>
              <a:ext uri="{FF2B5EF4-FFF2-40B4-BE49-F238E27FC236}">
                <a16:creationId xmlns:a16="http://schemas.microsoft.com/office/drawing/2014/main" id="{F931926C-3CAB-CC04-2912-D1C54FE40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2433" y="2131568"/>
            <a:ext cx="2240280" cy="2240280"/>
          </a:xfrm>
          <a:prstGeom prst="rect">
            <a:avLst/>
          </a:prstGeom>
        </p:spPr>
      </p:pic>
    </p:spTree>
    <p:extLst>
      <p:ext uri="{BB962C8B-B14F-4D97-AF65-F5344CB8AC3E}">
        <p14:creationId xmlns:p14="http://schemas.microsoft.com/office/powerpoint/2010/main" val="247580555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FD7B-3D9C-DFA5-B6D0-FC7D905EFE71}"/>
            </a:ext>
          </a:extLst>
        </p:cNvPr>
        <p:cNvGrpSpPr/>
        <p:nvPr/>
      </p:nvGrpSpPr>
      <p:grpSpPr>
        <a:xfrm>
          <a:off x="0" y="0"/>
          <a:ext cx="0" cy="0"/>
          <a:chOff x="0" y="0"/>
          <a:chExt cx="0" cy="0"/>
        </a:xfrm>
      </p:grpSpPr>
      <p:pic>
        <p:nvPicPr>
          <p:cNvPr id="9" name="図 8" descr="雲の空&#10;&#10;AI 生成コンテンツは誤りを含む可能性があります。">
            <a:extLst>
              <a:ext uri="{FF2B5EF4-FFF2-40B4-BE49-F238E27FC236}">
                <a16:creationId xmlns:a16="http://schemas.microsoft.com/office/drawing/2014/main" id="{2CECFBA2-69A2-0639-5B84-0F27360D381B}"/>
              </a:ext>
            </a:extLst>
          </p:cNvPr>
          <p:cNvPicPr>
            <a:picLocks noChangeAspect="1"/>
          </p:cNvPicPr>
          <p:nvPr/>
        </p:nvPicPr>
        <p:blipFill>
          <a:blip r:embed="rId3">
            <a:extLst>
              <a:ext uri="{28A0092B-C50C-407E-A947-70E740481C1C}">
                <a14:useLocalDpi xmlns:a14="http://schemas.microsoft.com/office/drawing/2010/main" val="0"/>
              </a:ext>
            </a:extLst>
          </a:blip>
          <a:srcRect t="10795"/>
          <a:stretch>
            <a:fillRect/>
          </a:stretch>
        </p:blipFill>
        <p:spPr>
          <a:xfrm>
            <a:off x="0" y="740324"/>
            <a:ext cx="12192000" cy="6117675"/>
          </a:xfrm>
          <a:prstGeom prst="rect">
            <a:avLst/>
          </a:prstGeom>
        </p:spPr>
      </p:pic>
      <p:sp>
        <p:nvSpPr>
          <p:cNvPr id="14" name="タイトル 1">
            <a:extLst>
              <a:ext uri="{FF2B5EF4-FFF2-40B4-BE49-F238E27FC236}">
                <a16:creationId xmlns:a16="http://schemas.microsoft.com/office/drawing/2014/main" id="{5C7566E8-165B-48C4-76E1-C9D0434F285F}"/>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D144C767-826A-B8A3-0FB2-54CDBC4BD4B3}"/>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7E429FEF-FAC6-949A-C899-C984A214815F}"/>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C7B83615-8771-1024-E749-CA90AE21362B}"/>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sz="4800" b="1" i="1" dirty="0">
                <a:solidFill>
                  <a:srgbClr val="002060"/>
                </a:solidFill>
                <a:effectLst/>
                <a:latin typeface="メイリオ" panose="020B0604030504040204" pitchFamily="50" charset="-128"/>
                <a:ea typeface="メイリオ" panose="020B0604030504040204" pitchFamily="50" charset="-128"/>
              </a:rPr>
              <a:t>2</a:t>
            </a:r>
            <a:r>
              <a:rPr lang="en-US" sz="2400" b="1" dirty="0">
                <a:solidFill>
                  <a:srgbClr val="002060"/>
                </a:solidFill>
                <a:effectLst/>
                <a:latin typeface="メイリオ" panose="020B0604030504040204" pitchFamily="50" charset="-128"/>
                <a:ea typeface="メイリオ" panose="020B0604030504040204" pitchFamily="50" charset="-128"/>
              </a:rPr>
              <a:t>.</a:t>
            </a:r>
            <a:r>
              <a:rPr lang="en-US" sz="2400" b="1" dirty="0">
                <a:solidFill>
                  <a:srgbClr val="002060"/>
                </a:solidFill>
                <a:latin typeface="メイリオ" panose="020B0604030504040204" pitchFamily="50" charset="-128"/>
                <a:ea typeface="メイリオ" panose="020B0604030504040204" pitchFamily="50" charset="-128"/>
              </a:rPr>
              <a:t>1.</a:t>
            </a:r>
            <a:r>
              <a:rPr lang="en-US" sz="2400" b="1" dirty="0">
                <a:solidFill>
                  <a:srgbClr val="002060"/>
                </a:solidFill>
                <a:effectLst/>
                <a:latin typeface="メイリオ" panose="020B0604030504040204" pitchFamily="50" charset="-128"/>
                <a:ea typeface="メイリオ" panose="020B0604030504040204" pitchFamily="50" charset="-128"/>
              </a:rPr>
              <a:t> ASD</a:t>
            </a:r>
            <a:r>
              <a:rPr lang="ja-JP" altLang="en-US" sz="2400" b="1" dirty="0">
                <a:solidFill>
                  <a:srgbClr val="002060"/>
                </a:solidFill>
                <a:effectLst/>
                <a:latin typeface="メイリオ" panose="020B0604030504040204" pitchFamily="50" charset="-128"/>
                <a:ea typeface="メイリオ" panose="020B0604030504040204" pitchFamily="50" charset="-128"/>
              </a:rPr>
              <a:t>の特徴☑</a:t>
            </a:r>
            <a:endParaRPr lang="ja-JP" altLang="en-US" sz="2400" b="1" dirty="0">
              <a:solidFill>
                <a:srgbClr val="002060"/>
              </a:solidFill>
              <a:latin typeface="メイリオ"/>
              <a:ea typeface="メイリオ"/>
            </a:endParaRPr>
          </a:p>
        </p:txBody>
      </p:sp>
      <p:pic>
        <p:nvPicPr>
          <p:cNvPr id="2" name="Picture 2" descr="、「1111-I 1-1」というテキストの画像のようです">
            <a:extLst>
              <a:ext uri="{FF2B5EF4-FFF2-40B4-BE49-F238E27FC236}">
                <a16:creationId xmlns:a16="http://schemas.microsoft.com/office/drawing/2014/main" id="{62A1839E-6A56-2C08-D688-2A5E389A79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407"/>
          <a:stretch>
            <a:fillRect/>
          </a:stretch>
        </p:blipFill>
        <p:spPr bwMode="auto">
          <a:xfrm>
            <a:off x="365760" y="996286"/>
            <a:ext cx="3757613" cy="295320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電車の車両&#10;&#10;AI 生成コンテンツは誤りを含む可能性があります。">
            <a:extLst>
              <a:ext uri="{FF2B5EF4-FFF2-40B4-BE49-F238E27FC236}">
                <a16:creationId xmlns:a16="http://schemas.microsoft.com/office/drawing/2014/main" id="{C727E91C-DE39-15F5-7605-C87285F58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2390" y="3805268"/>
            <a:ext cx="3429000" cy="2571750"/>
          </a:xfrm>
          <a:prstGeom prst="rect">
            <a:avLst/>
          </a:prstGeom>
        </p:spPr>
      </p:pic>
      <p:sp>
        <p:nvSpPr>
          <p:cNvPr id="7" name="テキスト ボックス 6">
            <a:extLst>
              <a:ext uri="{FF2B5EF4-FFF2-40B4-BE49-F238E27FC236}">
                <a16:creationId xmlns:a16="http://schemas.microsoft.com/office/drawing/2014/main" id="{ADFE192D-F8C6-10D8-941F-5250794FED27}"/>
              </a:ext>
            </a:extLst>
          </p:cNvPr>
          <p:cNvSpPr txBox="1"/>
          <p:nvPr/>
        </p:nvSpPr>
        <p:spPr>
          <a:xfrm>
            <a:off x="4267197" y="1152349"/>
            <a:ext cx="5570756" cy="707886"/>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職場近くの首都高の柱に記載されている番号：</a:t>
            </a:r>
            <a:endParaRPr lang="en-US" altLang="ja-JP" sz="2000"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a:t>
            </a:r>
            <a:r>
              <a:rPr lang="ja-JP" altLang="en-US" sz="2000" b="1" dirty="0">
                <a:solidFill>
                  <a:srgbClr val="FF0000"/>
                </a:solidFill>
                <a:latin typeface="メイリオ" panose="020B0604030504040204" pitchFamily="50" charset="-128"/>
                <a:ea typeface="メイリオ" panose="020B0604030504040204" pitchFamily="50" charset="-128"/>
              </a:rPr>
              <a:t>規則正しい</a:t>
            </a:r>
            <a:r>
              <a:rPr lang="ja-JP" altLang="en-US" sz="2000" dirty="0">
                <a:latin typeface="メイリオ" panose="020B0604030504040204" pitchFamily="50" charset="-128"/>
                <a:ea typeface="メイリオ" panose="020B0604030504040204" pitchFamily="50" charset="-128"/>
              </a:rPr>
              <a:t>数字への限定的な興味を寄せる例</a:t>
            </a:r>
            <a:endParaRPr lang="en-US" altLang="ja-JP" sz="20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44AC5F65-C8E0-224A-8478-919DD0FFD642}"/>
              </a:ext>
            </a:extLst>
          </p:cNvPr>
          <p:cNvSpPr txBox="1"/>
          <p:nvPr/>
        </p:nvSpPr>
        <p:spPr>
          <a:xfrm>
            <a:off x="4078360" y="4997766"/>
            <a:ext cx="4184698" cy="1323439"/>
          </a:xfrm>
          <a:prstGeom prst="rect">
            <a:avLst/>
          </a:prstGeom>
          <a:noFill/>
        </p:spPr>
        <p:txBody>
          <a:bodyPr wrap="square">
            <a:spAutoFit/>
          </a:bodyPr>
          <a:lstStyle/>
          <a:p>
            <a:endParaRPr kumimoji="1" lang="en-US" altLang="ja-JP" sz="2000" dirty="0">
              <a:latin typeface="メイリオ" panose="020B0604030504040204" pitchFamily="50" charset="-128"/>
              <a:ea typeface="メイリオ" panose="020B0604030504040204" pitchFamily="50" charset="-128"/>
            </a:endParaRPr>
          </a:p>
          <a:p>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試作新幹線東北新幹線</a:t>
            </a:r>
            <a:r>
              <a:rPr kumimoji="1" lang="en-US" altLang="ja-JP" sz="2000" dirty="0">
                <a:latin typeface="メイリオ" panose="020B0604030504040204" pitchFamily="50" charset="-128"/>
                <a:ea typeface="メイリオ" panose="020B0604030504040204" pitchFamily="50" charset="-128"/>
              </a:rPr>
              <a:t>Alfa-X</a:t>
            </a:r>
            <a:r>
              <a:rPr kumimoji="1" lang="ja-JP" altLang="en-US" sz="2000" dirty="0">
                <a:latin typeface="メイリオ" panose="020B0604030504040204" pitchFamily="50" charset="-128"/>
                <a:ea typeface="メイリオ" panose="020B0604030504040204" pitchFamily="50" charset="-128"/>
              </a:rPr>
              <a:t>：</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ダイヤが規則正しい</a:t>
            </a:r>
            <a:r>
              <a:rPr kumimoji="1" lang="ja-JP" altLang="en-US" sz="2000" dirty="0">
                <a:latin typeface="メイリオ" panose="020B0604030504040204" pitchFamily="50" charset="-128"/>
                <a:ea typeface="メイリオ" panose="020B0604030504040204" pitchFamily="50" charset="-128"/>
              </a:rPr>
              <a:t>鉄道への</a:t>
            </a:r>
            <a:br>
              <a:rPr kumimoji="1" lang="en-US" altLang="ja-JP" sz="2000" dirty="0">
                <a:latin typeface="メイリオ" panose="020B0604030504040204" pitchFamily="50" charset="-128"/>
                <a:ea typeface="メイリオ" panose="020B0604030504040204" pitchFamily="50" charset="-128"/>
              </a:rPr>
            </a:br>
            <a:r>
              <a:rPr kumimoji="1" lang="ja-JP" altLang="en-US" sz="2000" b="1" dirty="0">
                <a:solidFill>
                  <a:srgbClr val="FF0000"/>
                </a:solidFill>
                <a:latin typeface="メイリオ" panose="020B0604030504040204" pitchFamily="50" charset="-128"/>
                <a:ea typeface="メイリオ" panose="020B0604030504040204" pitchFamily="50" charset="-128"/>
              </a:rPr>
              <a:t>こだわり</a:t>
            </a:r>
            <a:r>
              <a:rPr kumimoji="1" lang="ja-JP" altLang="en-US" sz="2000" dirty="0">
                <a:latin typeface="メイリオ" panose="020B0604030504040204" pitchFamily="50" charset="-128"/>
                <a:ea typeface="メイリオ" panose="020B0604030504040204" pitchFamily="50" charset="-128"/>
              </a:rPr>
              <a:t>による制限された興味</a:t>
            </a:r>
            <a:endParaRPr kumimoji="1" lang="en-US" altLang="ja-JP" sz="2000" dirty="0">
              <a:latin typeface="メイリオ" panose="020B0604030504040204" pitchFamily="50" charset="-128"/>
              <a:ea typeface="メイリオ" panose="020B0604030504040204" pitchFamily="50" charset="-128"/>
            </a:endParaRPr>
          </a:p>
        </p:txBody>
      </p:sp>
      <p:sp>
        <p:nvSpPr>
          <p:cNvPr id="10" name="日付プレースホルダー 9">
            <a:extLst>
              <a:ext uri="{FF2B5EF4-FFF2-40B4-BE49-F238E27FC236}">
                <a16:creationId xmlns:a16="http://schemas.microsoft.com/office/drawing/2014/main" id="{C5B8B87A-3C65-2477-D9AA-0BCB4136E134}"/>
              </a:ext>
            </a:extLst>
          </p:cNvPr>
          <p:cNvSpPr>
            <a:spLocks noGrp="1"/>
          </p:cNvSpPr>
          <p:nvPr>
            <p:ph type="dt" sz="half" idx="10"/>
          </p:nvPr>
        </p:nvSpPr>
        <p:spPr/>
        <p:txBody>
          <a:bodyPr/>
          <a:lstStyle/>
          <a:p>
            <a:r>
              <a:rPr lang="en-US" altLang="ja-JP"/>
              <a:t>7 Sep. 2025</a:t>
            </a:r>
            <a:endParaRPr lang="ja-JP" altLang="en-US" dirty="0"/>
          </a:p>
        </p:txBody>
      </p:sp>
      <p:sp>
        <p:nvSpPr>
          <p:cNvPr id="11" name="スライド番号プレースホルダー 10">
            <a:extLst>
              <a:ext uri="{FF2B5EF4-FFF2-40B4-BE49-F238E27FC236}">
                <a16:creationId xmlns:a16="http://schemas.microsoft.com/office/drawing/2014/main" id="{7395E9C1-5B4E-3417-3FDC-8D776559F5AA}"/>
              </a:ext>
            </a:extLst>
          </p:cNvPr>
          <p:cNvSpPr>
            <a:spLocks noGrp="1"/>
          </p:cNvSpPr>
          <p:nvPr>
            <p:ph type="sldNum" sz="quarter" idx="4"/>
          </p:nvPr>
        </p:nvSpPr>
        <p:spPr/>
        <p:txBody>
          <a:bodyPr/>
          <a:lstStyle/>
          <a:p>
            <a:fld id="{0FC7BD1B-E960-41A9-9552-6F9FCDC397B9}" type="slidenum">
              <a:rPr lang="ja-JP" altLang="en-US" b="1" smtClean="0"/>
              <a:pPr/>
              <a:t>10</a:t>
            </a:fld>
            <a:r>
              <a:rPr lang="en-US" altLang="ja-JP" sz="1800" dirty="0"/>
              <a:t>/32</a:t>
            </a:r>
            <a:endParaRPr lang="ja-JP" altLang="en-US" sz="1800" dirty="0"/>
          </a:p>
        </p:txBody>
      </p:sp>
    </p:spTree>
    <p:extLst>
      <p:ext uri="{BB962C8B-B14F-4D97-AF65-F5344CB8AC3E}">
        <p14:creationId xmlns:p14="http://schemas.microsoft.com/office/powerpoint/2010/main" val="427101887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40163-C7CC-0DEA-CF86-8E444B9220FD}"/>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3A7288A1-AAF3-0CAD-7DA3-3F6DA69E4B66}"/>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0D34E0B7-1A04-E9C5-3593-DDCC07449BE6}"/>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23627C47-5A82-7F84-A1AD-D25ABAC61F4F}"/>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B8E1147C-5134-9FF7-8BA1-BD25FF427B58}"/>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effectLst/>
                <a:latin typeface="メイリオ" panose="020B0604030504040204" pitchFamily="50" charset="-128"/>
                <a:ea typeface="メイリオ" panose="020B0604030504040204" pitchFamily="50" charset="-128"/>
              </a:rPr>
              <a:t>2.2. ASD</a:t>
            </a:r>
            <a:r>
              <a:rPr lang="ja-JP" altLang="en-US" sz="2400" b="1" dirty="0">
                <a:solidFill>
                  <a:srgbClr val="002060"/>
                </a:solidFill>
                <a:effectLst/>
                <a:latin typeface="メイリオ" panose="020B0604030504040204" pitchFamily="50" charset="-128"/>
                <a:ea typeface="メイリオ" panose="020B0604030504040204" pitchFamily="50" charset="-128"/>
              </a:rPr>
              <a:t>の</a:t>
            </a:r>
            <a:r>
              <a:rPr lang="ja-JP" altLang="en-US" sz="2400" b="1" dirty="0">
                <a:solidFill>
                  <a:srgbClr val="002060"/>
                </a:solidFill>
                <a:latin typeface="メイリオ" panose="020B0604030504040204" pitchFamily="50" charset="-128"/>
                <a:ea typeface="メイリオ" panose="020B0604030504040204" pitchFamily="50" charset="-128"/>
              </a:rPr>
              <a:t>主な特徴</a:t>
            </a:r>
            <a:r>
              <a:rPr lang="ja-JP" altLang="en-US" sz="2400" b="1" dirty="0">
                <a:solidFill>
                  <a:srgbClr val="002060"/>
                </a:solidFill>
                <a:effectLst/>
                <a:latin typeface="メイリオ" panose="020B0604030504040204" pitchFamily="50" charset="-128"/>
                <a:ea typeface="メイリオ" panose="020B0604030504040204" pitchFamily="50" charset="-128"/>
              </a:rPr>
              <a:t>☑</a:t>
            </a:r>
            <a:endParaRPr lang="ja-JP" altLang="en-US" sz="2400" b="1" dirty="0">
              <a:solidFill>
                <a:srgbClr val="002060"/>
              </a:solidFill>
              <a:latin typeface="メイリオ"/>
              <a:ea typeface="メイリオ"/>
            </a:endParaRPr>
          </a:p>
        </p:txBody>
      </p:sp>
      <p:sp>
        <p:nvSpPr>
          <p:cNvPr id="2" name="コンテンツ プレースホルダー 3">
            <a:extLst>
              <a:ext uri="{FF2B5EF4-FFF2-40B4-BE49-F238E27FC236}">
                <a16:creationId xmlns:a16="http://schemas.microsoft.com/office/drawing/2014/main" id="{AD209305-7AB8-9157-6270-31EB47BF77E7}"/>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10174" y="840303"/>
            <a:ext cx="8545138" cy="5779097"/>
          </a:xfrm>
          <a:prstGeom prst="rect">
            <a:avLst/>
          </a:prstGeom>
          <a:noFill/>
          <a:ln>
            <a:solidFill>
              <a:schemeClr val="tx2">
                <a:lumMod val="50000"/>
                <a:lumOff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視覚優位！！</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口頭でつたえるよりも、</a:t>
            </a:r>
            <a:r>
              <a:rPr lang="ja-JP" altLang="en-US" sz="2400" b="1" dirty="0">
                <a:solidFill>
                  <a:srgbClr val="FF0000"/>
                </a:solidFill>
                <a:latin typeface="メイリオ" panose="020B0604030504040204" pitchFamily="50" charset="-128"/>
                <a:ea typeface="メイリオ" panose="020B0604030504040204" pitchFamily="50" charset="-128"/>
              </a:rPr>
              <a:t>絵やイラスト</a:t>
            </a:r>
            <a:r>
              <a:rPr lang="ja-JP" altLang="en-US" sz="2400" dirty="0">
                <a:solidFill>
                  <a:srgbClr val="FF0000"/>
                </a:solidFill>
                <a:latin typeface="メイリオ" panose="020B0604030504040204" pitchFamily="50" charset="-128"/>
                <a:ea typeface="メイリオ" panose="020B0604030504040204" pitchFamily="50" charset="-128"/>
              </a:rPr>
              <a:t>を用いて</a:t>
            </a:r>
            <a:r>
              <a:rPr lang="ja-JP" altLang="en-US" sz="2400" dirty="0">
                <a:latin typeface="メイリオ" panose="020B0604030504040204" pitchFamily="50" charset="-128"/>
                <a:ea typeface="メイリオ" panose="020B0604030504040204" pitchFamily="50" charset="-128"/>
              </a:rPr>
              <a:t>伝えた方が伝わりやすいことが多い。</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例</a:t>
            </a:r>
            <a:r>
              <a:rPr lang="en-US" altLang="ja-JP" sz="2400" dirty="0">
                <a:latin typeface="メイリオ" panose="020B0604030504040204" pitchFamily="50" charset="-128"/>
                <a:ea typeface="メイリオ" panose="020B0604030504040204" pitchFamily="50" charset="-128"/>
              </a:rPr>
              <a:t>)</a:t>
            </a:r>
            <a:r>
              <a:rPr lang="ja-JP" altLang="en-US" sz="2400" dirty="0">
                <a:solidFill>
                  <a:srgbClr val="0070C0"/>
                </a:solidFill>
                <a:latin typeface="メイリオ" panose="020B0604030504040204" pitchFamily="50" charset="-128"/>
                <a:ea typeface="メイリオ" panose="020B0604030504040204" pitchFamily="50" charset="-128"/>
              </a:rPr>
              <a:t>全社での</a:t>
            </a:r>
            <a:r>
              <a:rPr lang="en-US" altLang="ja-JP" sz="2400" b="1" dirty="0">
                <a:solidFill>
                  <a:srgbClr val="0070C0"/>
                </a:solidFill>
                <a:latin typeface="メイリオ" panose="020B0604030504040204" pitchFamily="50" charset="-128"/>
                <a:ea typeface="メイリオ" panose="020B0604030504040204" pitchFamily="50" charset="-128"/>
              </a:rPr>
              <a:t>Teams</a:t>
            </a:r>
            <a:r>
              <a:rPr lang="ja-JP" altLang="en-US" sz="2400" dirty="0">
                <a:solidFill>
                  <a:srgbClr val="0070C0"/>
                </a:solidFill>
                <a:latin typeface="メイリオ" panose="020B0604030504040204" pitchFamily="50" charset="-128"/>
                <a:ea typeface="メイリオ" panose="020B0604030504040204" pitchFamily="50" charset="-128"/>
              </a:rPr>
              <a:t>などの活用</a:t>
            </a:r>
            <a:br>
              <a:rPr lang="en-US" altLang="ja-JP" sz="2400" b="1" dirty="0">
                <a:latin typeface="メイリオ" panose="020B0604030504040204" pitchFamily="50" charset="-128"/>
                <a:ea typeface="メイリオ" panose="020B0604030504040204" pitchFamily="50" charset="-128"/>
              </a:rPr>
            </a:b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対人関係の困難さ</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dirty="0">
                <a:solidFill>
                  <a:srgbClr val="0070C0"/>
                </a:solidFill>
                <a:latin typeface="メイリオ" panose="020B0604030504040204" pitchFamily="50" charset="-128"/>
                <a:ea typeface="メイリオ" panose="020B0604030504040204" pitchFamily="50" charset="-128"/>
              </a:rPr>
              <a:t>言葉だけではなく、</a:t>
            </a:r>
            <a:r>
              <a:rPr lang="ja-JP" altLang="en-US" sz="2400" b="1" dirty="0">
                <a:solidFill>
                  <a:srgbClr val="FF0000"/>
                </a:solidFill>
                <a:latin typeface="メイリオ" panose="020B0604030504040204" pitchFamily="50" charset="-128"/>
                <a:ea typeface="メイリオ" panose="020B0604030504040204" pitchFamily="50" charset="-128"/>
              </a:rPr>
              <a:t>表情やジェスチャー全体</a:t>
            </a:r>
            <a:r>
              <a:rPr lang="ja-JP" altLang="en-US" sz="2400" dirty="0">
                <a:latin typeface="メイリオ" panose="020B0604030504040204" pitchFamily="50" charset="-128"/>
                <a:ea typeface="メイリオ" panose="020B0604030504040204" pitchFamily="50" charset="-128"/>
              </a:rPr>
              <a:t>に困難さが見られることがある。</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手話など相性悪し</a:t>
            </a:r>
            <a:r>
              <a:rPr lang="en-US" altLang="ja-JP" sz="2400"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変化に対する不安や抵抗（＝こだわり）</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物を置く位置、道順・手順、生活のスケジュール、関心などについて</a:t>
            </a:r>
            <a:r>
              <a:rPr lang="ja-JP" altLang="en-US" sz="2400" b="1" dirty="0">
                <a:solidFill>
                  <a:srgbClr val="FF0000"/>
                </a:solidFill>
                <a:latin typeface="メイリオ" panose="020B0604030504040204" pitchFamily="50" charset="-128"/>
                <a:ea typeface="メイリオ" panose="020B0604030504040204" pitchFamily="50" charset="-128"/>
              </a:rPr>
              <a:t>決まったやり方に</a:t>
            </a:r>
            <a:r>
              <a:rPr lang="ja-JP" altLang="en-US" sz="2400" b="1" dirty="0">
                <a:solidFill>
                  <a:srgbClr val="0070C0"/>
                </a:solidFill>
                <a:latin typeface="メイリオ" panose="020B0604030504040204" pitchFamily="50" charset="-128"/>
                <a:ea typeface="メイリオ" panose="020B0604030504040204" pitchFamily="50" charset="-128"/>
              </a:rPr>
              <a:t>こだわり</a:t>
            </a:r>
            <a:r>
              <a:rPr lang="ja-JP" altLang="en-US" sz="2400" dirty="0">
                <a:latin typeface="メイリオ" panose="020B0604030504040204" pitchFamily="50" charset="-128"/>
                <a:ea typeface="メイリオ" panose="020B0604030504040204" pitchFamily="50" charset="-128"/>
              </a:rPr>
              <a:t>、いつもと違うことに対して</a:t>
            </a:r>
            <a:r>
              <a:rPr lang="ja-JP" altLang="en-US" sz="2400" b="1" dirty="0">
                <a:solidFill>
                  <a:srgbClr val="FF0000"/>
                </a:solidFill>
                <a:latin typeface="メイリオ" panose="020B0604030504040204" pitchFamily="50" charset="-128"/>
                <a:ea typeface="メイリオ" panose="020B0604030504040204" pitchFamily="50" charset="-128"/>
              </a:rPr>
              <a:t>不安や抵抗</a:t>
            </a:r>
            <a:r>
              <a:rPr lang="ja-JP" altLang="en-US" sz="2400" dirty="0">
                <a:latin typeface="メイリオ" panose="020B0604030504040204" pitchFamily="50" charset="-128"/>
                <a:ea typeface="メイリオ" panose="020B0604030504040204" pitchFamily="50" charset="-128"/>
              </a:rPr>
              <a:t>を示す。</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例、←のうさぎ🐇</a:t>
            </a:r>
            <a:r>
              <a:rPr lang="en-US" altLang="ja-JP" sz="2400"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感覚の過敏さと、逆に鈍さ</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b="1" dirty="0">
                <a:solidFill>
                  <a:srgbClr val="FF0000"/>
                </a:solidFill>
                <a:latin typeface="メイリオ" panose="020B0604030504040204" pitchFamily="50" charset="-128"/>
                <a:ea typeface="メイリオ" panose="020B0604030504040204" pitchFamily="50" charset="-128"/>
              </a:rPr>
              <a:t>聴覚</a:t>
            </a:r>
            <a:r>
              <a:rPr lang="ja-JP" altLang="en-US" dirty="0">
                <a:latin typeface="メイリオ" panose="020B0604030504040204" pitchFamily="50" charset="-128"/>
                <a:ea typeface="メイリオ" panose="020B0604030504040204" pitchFamily="50" charset="-128"/>
              </a:rPr>
              <a:t>・触覚・痛覚・味覚などが</a:t>
            </a:r>
            <a:r>
              <a:rPr lang="ja-JP" altLang="en-US" b="1" dirty="0">
                <a:solidFill>
                  <a:srgbClr val="FF0000"/>
                </a:solidFill>
                <a:latin typeface="メイリオ" panose="020B0604030504040204" pitchFamily="50" charset="-128"/>
                <a:ea typeface="メイリオ" panose="020B0604030504040204" pitchFamily="50" charset="-128"/>
              </a:rPr>
              <a:t>過敏</a:t>
            </a:r>
            <a:r>
              <a:rPr lang="ja-JP" altLang="en-US" dirty="0">
                <a:latin typeface="メイリオ" panose="020B0604030504040204" pitchFamily="50" charset="-128"/>
                <a:ea typeface="メイリオ" panose="020B0604030504040204" pitchFamily="50" charset="-128"/>
              </a:rPr>
              <a:t>な人や逆に</a:t>
            </a:r>
            <a:r>
              <a:rPr lang="ja-JP" altLang="en-US" b="1" dirty="0">
                <a:solidFill>
                  <a:srgbClr val="FF0000"/>
                </a:solidFill>
                <a:latin typeface="メイリオ" panose="020B0604030504040204" pitchFamily="50" charset="-128"/>
                <a:ea typeface="メイリオ" panose="020B0604030504040204" pitchFamily="50" charset="-128"/>
              </a:rPr>
              <a:t>鈍い</a:t>
            </a:r>
            <a:r>
              <a:rPr lang="ja-JP" altLang="en-US" dirty="0">
                <a:latin typeface="メイリオ" panose="020B0604030504040204" pitchFamily="50" charset="-128"/>
                <a:ea typeface="メイリオ" panose="020B0604030504040204" pitchFamily="50" charset="-128"/>
              </a:rPr>
              <a:t>人がいる。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騒がしい場所では</a:t>
            </a:r>
            <a:r>
              <a:rPr lang="ja-JP" altLang="en-US" dirty="0">
                <a:solidFill>
                  <a:srgbClr val="FF0000"/>
                </a:solidFill>
                <a:latin typeface="メイリオ" panose="020B0604030504040204" pitchFamily="50" charset="-128"/>
                <a:ea typeface="メイリオ" panose="020B0604030504040204" pitchFamily="50" charset="-128"/>
              </a:rPr>
              <a:t>刺激過多となり、</a:t>
            </a:r>
            <a:br>
              <a:rPr lang="en-US" altLang="ja-JP" dirty="0">
                <a:solidFill>
                  <a:srgbClr val="FF0000"/>
                </a:solidFill>
                <a:latin typeface="メイリオ" panose="020B0604030504040204" pitchFamily="50" charset="-128"/>
                <a:ea typeface="メイリオ" panose="020B0604030504040204" pitchFamily="50" charset="-128"/>
              </a:rPr>
            </a:br>
            <a:r>
              <a:rPr lang="ja-JP" altLang="en-US" b="1" dirty="0">
                <a:solidFill>
                  <a:srgbClr val="0070C0"/>
                </a:solidFill>
                <a:latin typeface="メイリオ" panose="020B0604030504040204" pitchFamily="50" charset="-128"/>
                <a:ea typeface="メイリオ" panose="020B0604030504040204" pitchFamily="50" charset="-128"/>
              </a:rPr>
              <a:t>情報の処理ができない人がいる</a:t>
            </a:r>
            <a:r>
              <a:rPr lang="ja-JP" altLang="en-US" dirty="0">
                <a:solidFill>
                  <a:srgbClr val="0070C0"/>
                </a:solidFill>
                <a:latin typeface="メイリオ" panose="020B0604030504040204" pitchFamily="50" charset="-128"/>
                <a:ea typeface="メイリオ" panose="020B0604030504040204" pitchFamily="50" charset="-128"/>
              </a:rPr>
              <a:t>。</a:t>
            </a:r>
          </a:p>
        </p:txBody>
      </p:sp>
      <p:pic>
        <p:nvPicPr>
          <p:cNvPr id="3" name="図 2" descr="フェンス, 人, 建物, 子供 が含まれている画像&#10;&#10;AI 生成コンテンツは誤りを含む可能性があります。">
            <a:extLst>
              <a:ext uri="{FF2B5EF4-FFF2-40B4-BE49-F238E27FC236}">
                <a16:creationId xmlns:a16="http://schemas.microsoft.com/office/drawing/2014/main" id="{AD3904D3-462B-F359-139C-CF7E64634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05" y="3350260"/>
            <a:ext cx="3006090" cy="3006090"/>
          </a:xfrm>
          <a:prstGeom prst="rect">
            <a:avLst/>
          </a:prstGeom>
        </p:spPr>
      </p:pic>
      <p:sp>
        <p:nvSpPr>
          <p:cNvPr id="8" name="テキスト ボックス 7">
            <a:extLst>
              <a:ext uri="{FF2B5EF4-FFF2-40B4-BE49-F238E27FC236}">
                <a16:creationId xmlns:a16="http://schemas.microsoft.com/office/drawing/2014/main" id="{A74B2334-6CD4-0561-4A49-B6AE5EFF6146}"/>
              </a:ext>
            </a:extLst>
          </p:cNvPr>
          <p:cNvSpPr txBox="1"/>
          <p:nvPr/>
        </p:nvSpPr>
        <p:spPr>
          <a:xfrm>
            <a:off x="195126" y="2463618"/>
            <a:ext cx="3215048" cy="923330"/>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筆者</a:t>
            </a:r>
            <a:r>
              <a:rPr kumimoji="1"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歳ごろ</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幼稚園</a:t>
            </a:r>
            <a:r>
              <a:rPr kumimoji="1" lang="en-US" altLang="ja-JP" dirty="0">
                <a:latin typeface="メイリオ" panose="020B0604030504040204" pitchFamily="50" charset="-128"/>
                <a:ea typeface="メイリオ" panose="020B0604030504040204" pitchFamily="50" charset="-128"/>
              </a:rPr>
              <a:t>(1980)</a:t>
            </a:r>
          </a:p>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友達ではなく、←</a:t>
            </a:r>
            <a:r>
              <a:rPr lang="ja-JP" altLang="en-US" b="1" dirty="0">
                <a:solidFill>
                  <a:srgbClr val="FF0000"/>
                </a:solidFill>
                <a:latin typeface="メイリオ" panose="020B0604030504040204" pitchFamily="50" charset="-128"/>
                <a:ea typeface="メイリオ" panose="020B0604030504040204" pitchFamily="50" charset="-128"/>
              </a:rPr>
              <a:t>うさぎ</a:t>
            </a:r>
            <a:br>
              <a:rPr lang="en-US" altLang="ja-JP" b="1" dirty="0">
                <a:solidFill>
                  <a:srgbClr val="FF0000"/>
                </a:solidFill>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への極端な関心があった。</a:t>
            </a:r>
            <a:endParaRPr kumimoji="1" lang="ja-JP" altLang="en-US" dirty="0">
              <a:latin typeface="メイリオ" panose="020B0604030504040204" pitchFamily="50" charset="-128"/>
              <a:ea typeface="メイリオ" panose="020B0604030504040204" pitchFamily="50" charset="-128"/>
            </a:endParaRPr>
          </a:p>
        </p:txBody>
      </p:sp>
      <p:sp>
        <p:nvSpPr>
          <p:cNvPr id="10" name="日付プレースホルダー 9">
            <a:extLst>
              <a:ext uri="{FF2B5EF4-FFF2-40B4-BE49-F238E27FC236}">
                <a16:creationId xmlns:a16="http://schemas.microsoft.com/office/drawing/2014/main" id="{4FA277B0-F870-E518-CF42-DCF72CDEC603}"/>
              </a:ext>
            </a:extLst>
          </p:cNvPr>
          <p:cNvSpPr>
            <a:spLocks noGrp="1"/>
          </p:cNvSpPr>
          <p:nvPr>
            <p:ph type="dt" sz="half" idx="10"/>
          </p:nvPr>
        </p:nvSpPr>
        <p:spPr/>
        <p:txBody>
          <a:bodyPr/>
          <a:lstStyle/>
          <a:p>
            <a:r>
              <a:rPr lang="en-US" altLang="ja-JP"/>
              <a:t>7 Sep. 2025</a:t>
            </a:r>
            <a:endParaRPr lang="ja-JP" altLang="en-US" dirty="0"/>
          </a:p>
        </p:txBody>
      </p:sp>
      <p:sp>
        <p:nvSpPr>
          <p:cNvPr id="7" name="スライド番号プレースホルダー 6">
            <a:extLst>
              <a:ext uri="{FF2B5EF4-FFF2-40B4-BE49-F238E27FC236}">
                <a16:creationId xmlns:a16="http://schemas.microsoft.com/office/drawing/2014/main" id="{EC2FA270-CFA2-6456-58B3-34177B81B651}"/>
              </a:ext>
            </a:extLst>
          </p:cNvPr>
          <p:cNvSpPr>
            <a:spLocks noGrp="1"/>
          </p:cNvSpPr>
          <p:nvPr>
            <p:ph type="sldNum" sz="quarter" idx="4"/>
          </p:nvPr>
        </p:nvSpPr>
        <p:spPr/>
        <p:txBody>
          <a:bodyPr/>
          <a:lstStyle/>
          <a:p>
            <a:fld id="{0FC7BD1B-E960-41A9-9552-6F9FCDC397B9}" type="slidenum">
              <a:rPr lang="ja-JP" altLang="en-US" b="1" smtClean="0"/>
              <a:pPr/>
              <a:t>11</a:t>
            </a:fld>
            <a:r>
              <a:rPr lang="en-US" altLang="ja-JP" sz="1800"/>
              <a:t>/32</a:t>
            </a:r>
            <a:endParaRPr lang="ja-JP" altLang="en-US" sz="1800" dirty="0"/>
          </a:p>
        </p:txBody>
      </p:sp>
    </p:spTree>
    <p:extLst>
      <p:ext uri="{BB962C8B-B14F-4D97-AF65-F5344CB8AC3E}">
        <p14:creationId xmlns:p14="http://schemas.microsoft.com/office/powerpoint/2010/main" val="313424672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6694A-1AEA-C17F-769D-EB281D19B39C}"/>
            </a:ext>
          </a:extLst>
        </p:cNvPr>
        <p:cNvGrpSpPr/>
        <p:nvPr/>
      </p:nvGrpSpPr>
      <p:grpSpPr>
        <a:xfrm>
          <a:off x="0" y="0"/>
          <a:ext cx="0" cy="0"/>
          <a:chOff x="0" y="0"/>
          <a:chExt cx="0" cy="0"/>
        </a:xfrm>
      </p:grpSpPr>
      <p:pic>
        <p:nvPicPr>
          <p:cNvPr id="2" name="Picture 2" descr="色とは何でしょうか？">
            <a:extLst>
              <a:ext uri="{FF2B5EF4-FFF2-40B4-BE49-F238E27FC236}">
                <a16:creationId xmlns:a16="http://schemas.microsoft.com/office/drawing/2014/main" id="{D51239B5-233D-0ECC-A2E9-42D2BA45638A}"/>
              </a:ext>
            </a:extLst>
          </p:cNvPr>
          <p:cNvPicPr>
            <a:picLocks noChangeArrowheads="1"/>
          </p:cNvPicPr>
          <p:nvPr/>
        </p:nvPicPr>
        <p:blipFill rotWithShape="1">
          <a:blip r:embed="rId3">
            <a:extLst>
              <a:ext uri="{28A0092B-C50C-407E-A947-70E740481C1C}">
                <a14:useLocalDpi xmlns:a14="http://schemas.microsoft.com/office/drawing/2010/main" val="0"/>
              </a:ext>
            </a:extLst>
          </a:blip>
          <a:srcRect l="6998" t="23790" r="6998" b="16648"/>
          <a:stretch>
            <a:fillRect/>
          </a:stretch>
        </p:blipFill>
        <p:spPr bwMode="auto">
          <a:xfrm>
            <a:off x="7320213" y="739011"/>
            <a:ext cx="4871787" cy="610325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図形&#10;&#10;AI 生成コンテンツは誤りを含む可能性があります。">
            <a:extLst>
              <a:ext uri="{FF2B5EF4-FFF2-40B4-BE49-F238E27FC236}">
                <a16:creationId xmlns:a16="http://schemas.microsoft.com/office/drawing/2014/main" id="{5CD07703-1637-A05F-BECE-B45ADB2B8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761" y="653239"/>
            <a:ext cx="3234690" cy="6006465"/>
          </a:xfrm>
          <a:prstGeom prst="rect">
            <a:avLst/>
          </a:prstGeom>
        </p:spPr>
      </p:pic>
      <p:sp>
        <p:nvSpPr>
          <p:cNvPr id="14" name="タイトル 1">
            <a:extLst>
              <a:ext uri="{FF2B5EF4-FFF2-40B4-BE49-F238E27FC236}">
                <a16:creationId xmlns:a16="http://schemas.microsoft.com/office/drawing/2014/main" id="{4BED6A60-C7AD-46FC-14D1-4C2B65267F29}"/>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5FE967D7-0D4E-D4ED-4F6C-ED3E2E5C375E}"/>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9DF9C297-4BC2-1123-3B48-C3B244FA40A6}"/>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CF8D5AD5-3914-9D50-7F38-E262BC285579}"/>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effectLst/>
                <a:latin typeface="メイリオ" panose="020B0604030504040204" pitchFamily="50" charset="-128"/>
                <a:ea typeface="メイリオ" panose="020B0604030504040204" pitchFamily="50" charset="-128"/>
              </a:rPr>
              <a:t>2.3. ASD</a:t>
            </a:r>
            <a:r>
              <a:rPr lang="ja-JP" altLang="en-US" sz="2400" b="1" dirty="0">
                <a:solidFill>
                  <a:srgbClr val="002060"/>
                </a:solidFill>
                <a:effectLst/>
                <a:latin typeface="メイリオ" panose="020B0604030504040204" pitchFamily="50" charset="-128"/>
                <a:ea typeface="メイリオ" panose="020B0604030504040204" pitchFamily="50" charset="-128"/>
              </a:rPr>
              <a:t>の多様性とスペクトラムの考え方☑</a:t>
            </a:r>
            <a:endParaRPr lang="ja-JP" altLang="en-US" sz="2400" b="1" dirty="0">
              <a:solidFill>
                <a:srgbClr val="002060"/>
              </a:solidFill>
              <a:latin typeface="メイリオ"/>
              <a:ea typeface="メイリオ"/>
            </a:endParaRPr>
          </a:p>
        </p:txBody>
      </p:sp>
      <p:sp>
        <p:nvSpPr>
          <p:cNvPr id="8" name="テキスト ボックス 7">
            <a:extLst>
              <a:ext uri="{FF2B5EF4-FFF2-40B4-BE49-F238E27FC236}">
                <a16:creationId xmlns:a16="http://schemas.microsoft.com/office/drawing/2014/main" id="{6495DF8C-3BC4-3834-684D-57ADB507F2C0}"/>
              </a:ext>
            </a:extLst>
          </p:cNvPr>
          <p:cNvSpPr txBox="1"/>
          <p:nvPr/>
        </p:nvSpPr>
        <p:spPr>
          <a:xfrm>
            <a:off x="247541" y="993346"/>
            <a:ext cx="6954405" cy="5214248"/>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en-US" altLang="ja-JP" sz="2400" b="1" u="sng" dirty="0">
                <a:latin typeface="メイリオ" panose="020B0604030504040204" pitchFamily="50" charset="-128"/>
                <a:ea typeface="メイリオ" panose="020B0604030504040204" pitchFamily="50" charset="-128"/>
              </a:rPr>
              <a:t>ASD</a:t>
            </a:r>
            <a:r>
              <a:rPr lang="ja-JP" altLang="en-US" sz="2400" b="1" u="sng" dirty="0">
                <a:latin typeface="メイリオ" panose="020B0604030504040204" pitchFamily="50" charset="-128"/>
                <a:ea typeface="メイリオ" panose="020B0604030504040204" pitchFamily="50" charset="-128"/>
              </a:rPr>
              <a:t>の多様な症状</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en-US" altLang="ja-JP" sz="2400" dirty="0">
                <a:latin typeface="メイリオ" panose="020B0604030504040204" pitchFamily="50" charset="-128"/>
                <a:ea typeface="メイリオ" panose="020B0604030504040204" pitchFamily="50" charset="-128"/>
              </a:rPr>
              <a:t>ASD</a:t>
            </a:r>
            <a:r>
              <a:rPr lang="ja-JP" altLang="en-US" sz="2400" dirty="0">
                <a:latin typeface="メイリオ" panose="020B0604030504040204" pitchFamily="50" charset="-128"/>
                <a:ea typeface="メイリオ" panose="020B0604030504040204" pitchFamily="50" charset="-128"/>
              </a:rPr>
              <a:t>の症状は個人によって異なり、</a:t>
            </a:r>
            <a:r>
              <a:rPr lang="ja-JP" altLang="en-US" sz="2400" b="1" dirty="0">
                <a:solidFill>
                  <a:srgbClr val="0070C0"/>
                </a:solidFill>
                <a:latin typeface="メイリオ" panose="020B0604030504040204" pitchFamily="50" charset="-128"/>
                <a:ea typeface="メイリオ" panose="020B0604030504040204" pitchFamily="50" charset="-128"/>
              </a:rPr>
              <a:t>コミュニケーションや行動</a:t>
            </a:r>
            <a:r>
              <a:rPr lang="ja-JP" altLang="en-US" sz="2400" dirty="0">
                <a:latin typeface="メイリオ" panose="020B0604030504040204" pitchFamily="50" charset="-128"/>
                <a:ea typeface="メイリオ" panose="020B0604030504040204" pitchFamily="50" charset="-128"/>
              </a:rPr>
              <a:t>に</a:t>
            </a:r>
            <a:r>
              <a:rPr lang="ja-JP" altLang="en-US" sz="2400" b="1" dirty="0">
                <a:solidFill>
                  <a:srgbClr val="FF0000"/>
                </a:solidFill>
                <a:latin typeface="メイリオ" panose="020B0604030504040204" pitchFamily="50" charset="-128"/>
                <a:ea typeface="メイリオ" panose="020B0604030504040204" pitchFamily="50" charset="-128"/>
              </a:rPr>
              <a:t>様々な違い</a:t>
            </a:r>
            <a:r>
              <a:rPr lang="ja-JP" altLang="en-US" sz="2400" dirty="0">
                <a:latin typeface="メイリオ" panose="020B0604030504040204" pitchFamily="50" charset="-128"/>
                <a:ea typeface="メイリオ" panose="020B0604030504040204" pitchFamily="50" charset="-128"/>
              </a:rPr>
              <a:t>がある。</a:t>
            </a: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スペクトラム</a:t>
            </a:r>
            <a:r>
              <a:rPr lang="en-US" altLang="ja-JP" sz="2400" b="1" u="sng"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連続体</a:t>
            </a:r>
            <a:r>
              <a:rPr lang="en-US" altLang="ja-JP" sz="2400" b="1" u="sng"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の概念</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solidFill>
                  <a:srgbClr val="FF0000"/>
                </a:solidFill>
                <a:latin typeface="メイリオ" panose="020B0604030504040204" pitchFamily="50" charset="-128"/>
                <a:ea typeface="メイリオ" panose="020B0604030504040204" pitchFamily="50" charset="-128"/>
              </a:rPr>
              <a:t>スペクトラム</a:t>
            </a:r>
            <a:r>
              <a:rPr lang="ja-JP" altLang="en-US" sz="2400" dirty="0">
                <a:latin typeface="メイリオ" panose="020B0604030504040204" pitchFamily="50" charset="-128"/>
                <a:ea typeface="メイリオ" panose="020B0604030504040204" pitchFamily="50" charset="-128"/>
              </a:rPr>
              <a:t>は</a:t>
            </a:r>
            <a:r>
              <a:rPr lang="en-US" altLang="ja-JP" sz="2400" dirty="0">
                <a:latin typeface="メイリオ" panose="020B0604030504040204" pitchFamily="50" charset="-128"/>
                <a:ea typeface="メイリオ" panose="020B0604030504040204" pitchFamily="50" charset="-128"/>
              </a:rPr>
              <a:t>A</a:t>
            </a:r>
            <a:r>
              <a:rPr lang="en-US" altLang="ja-JP" sz="2400" b="1" dirty="0">
                <a:solidFill>
                  <a:srgbClr val="FF0000"/>
                </a:solidFill>
                <a:latin typeface="メイリオ" panose="020B0604030504040204" pitchFamily="50" charset="-128"/>
                <a:ea typeface="メイリオ" panose="020B0604030504040204" pitchFamily="50" charset="-128"/>
              </a:rPr>
              <a:t>S</a:t>
            </a:r>
            <a:r>
              <a:rPr lang="en-US" altLang="ja-JP" sz="2400" dirty="0">
                <a:latin typeface="メイリオ" panose="020B0604030504040204" pitchFamily="50" charset="-128"/>
                <a:ea typeface="メイリオ" panose="020B0604030504040204" pitchFamily="50" charset="-128"/>
              </a:rPr>
              <a:t>D</a:t>
            </a:r>
            <a:r>
              <a:rPr lang="ja-JP" altLang="en-US" sz="2400" dirty="0">
                <a:latin typeface="メイリオ" panose="020B0604030504040204" pitchFamily="50" charset="-128"/>
                <a:ea typeface="メイリオ" panose="020B0604030504040204" pitchFamily="50" charset="-128"/>
              </a:rPr>
              <a:t>の広汎な</a:t>
            </a:r>
            <a:r>
              <a:rPr lang="ja-JP" altLang="en-US" sz="2400" b="1" dirty="0">
                <a:solidFill>
                  <a:srgbClr val="FF0000"/>
                </a:solidFill>
                <a:latin typeface="メイリオ" panose="020B0604030504040204" pitchFamily="50" charset="-128"/>
                <a:ea typeface="メイリオ" panose="020B0604030504040204" pitchFamily="50" charset="-128"/>
              </a:rPr>
              <a:t>多様性</a:t>
            </a:r>
            <a:r>
              <a:rPr lang="ja-JP" altLang="en-US" sz="2400" dirty="0">
                <a:latin typeface="メイリオ" panose="020B0604030504040204" pitchFamily="50" charset="-128"/>
                <a:ea typeface="メイリオ" panose="020B0604030504040204" pitchFamily="50" charset="-128"/>
              </a:rPr>
              <a:t>を示し、</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それぞれの</a:t>
            </a:r>
            <a:r>
              <a:rPr lang="ja-JP" altLang="en-US" sz="2400" b="1" dirty="0">
                <a:solidFill>
                  <a:srgbClr val="0070C0"/>
                </a:solidFill>
                <a:latin typeface="メイリオ" panose="020B0604030504040204" pitchFamily="50" charset="-128"/>
                <a:ea typeface="メイリオ" panose="020B0604030504040204" pitchFamily="50" charset="-128"/>
              </a:rPr>
              <a:t>特性に合わせた支援</a:t>
            </a:r>
            <a:r>
              <a:rPr lang="ja-JP" altLang="en-US" sz="2400" dirty="0">
                <a:solidFill>
                  <a:srgbClr val="0070C0"/>
                </a:solidFill>
                <a:latin typeface="メイリオ" panose="020B0604030504040204" pitchFamily="50" charset="-128"/>
                <a:ea typeface="メイリオ" panose="020B0604030504040204" pitchFamily="50" charset="-128"/>
              </a:rPr>
              <a:t>が「重要」</a:t>
            </a:r>
            <a:r>
              <a:rPr lang="ja-JP" altLang="en-US" sz="2400" dirty="0">
                <a:latin typeface="メイリオ" panose="020B0604030504040204" pitchFamily="50" charset="-128"/>
                <a:ea typeface="メイリオ" panose="020B0604030504040204" pitchFamily="50" charset="-128"/>
              </a:rPr>
              <a:t>である。</a:t>
            </a:r>
          </a:p>
          <a:p>
            <a:pPr marL="0" lvl="1" indent="0">
              <a:buFont typeface="Arial" panose="020B0604020202020204" pitchFamily="34" charset="0"/>
              <a:buNone/>
            </a:pPr>
            <a:endParaRPr lang="en-US" altLang="ja-JP" sz="2400" dirty="0">
              <a:latin typeface="メイリオ" panose="020B0604030504040204" pitchFamily="50" charset="-128"/>
              <a:ea typeface="メイリオ" panose="020B0604030504040204" pitchFamily="50" charset="-128"/>
            </a:endParaRPr>
          </a:p>
          <a:p>
            <a:pPr marL="0" lvl="0" indent="0">
              <a:lnSpc>
                <a:spcPct val="100000"/>
              </a:lnSpc>
              <a:spcBef>
                <a:spcPts val="0"/>
              </a:spcBef>
              <a:buNone/>
              <a:defRPr/>
            </a:pP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例</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 シルエットの女の子は右の可視光</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スペクトル</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スペクトラム</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背景の</a:t>
            </a:r>
            <a:endParaRPr kumimoji="1" lang="en-US" altLang="ja-JP" sz="2400" dirty="0">
              <a:latin typeface="メイリオ" panose="020B0604030504040204" pitchFamily="50" charset="-128"/>
              <a:ea typeface="メイリオ" panose="020B0604030504040204" pitchFamily="50" charset="-128"/>
            </a:endParaRPr>
          </a:p>
          <a:p>
            <a:pPr marL="0" lvl="0" indent="0">
              <a:lnSpc>
                <a:spcPct val="100000"/>
              </a:lnSpc>
              <a:spcBef>
                <a:spcPts val="0"/>
              </a:spcBef>
              <a:buNone/>
              <a:defRPr/>
            </a:pPr>
            <a:r>
              <a:rPr kumimoji="1" lang="ja-JP" altLang="en-US" sz="2400" dirty="0">
                <a:latin typeface="メイリオ" panose="020B0604030504040204" pitchFamily="50" charset="-128"/>
                <a:ea typeface="メイリオ" panose="020B0604030504040204" pitchFamily="50" charset="-128"/>
              </a:rPr>
              <a:t>　</a:t>
            </a:r>
            <a:r>
              <a:rPr kumimoji="1" lang="ja-JP" altLang="en-US" sz="2400" dirty="0">
                <a:solidFill>
                  <a:srgbClr val="00B050"/>
                </a:solidFill>
                <a:latin typeface="メイリオ" panose="020B0604030504040204" pitchFamily="50" charset="-128"/>
                <a:ea typeface="メイリオ" panose="020B0604030504040204" pitchFamily="50" charset="-128"/>
              </a:rPr>
              <a:t>緑</a:t>
            </a:r>
            <a:r>
              <a:rPr kumimoji="1" lang="ja-JP" altLang="en-US" sz="2400" dirty="0">
                <a:latin typeface="メイリオ" panose="020B0604030504040204" pitchFamily="50" charset="-128"/>
                <a:ea typeface="メイリオ" panose="020B0604030504040204" pitchFamily="50" charset="-128"/>
              </a:rPr>
              <a:t>～</a:t>
            </a:r>
            <a:r>
              <a:rPr kumimoji="1" lang="ja-JP" altLang="en-US" sz="2400" dirty="0">
                <a:solidFill>
                  <a:srgbClr val="92D050"/>
                </a:solidFill>
                <a:latin typeface="メイリオ" panose="020B0604030504040204" pitchFamily="50" charset="-128"/>
                <a:ea typeface="メイリオ" panose="020B0604030504040204" pitchFamily="50" charset="-128"/>
              </a:rPr>
              <a:t>黄</a:t>
            </a:r>
            <a:r>
              <a:rPr kumimoji="1" lang="ja-JP" altLang="en-US" sz="2400" dirty="0">
                <a:latin typeface="メイリオ" panose="020B0604030504040204" pitchFamily="50" charset="-128"/>
                <a:ea typeface="メイリオ" panose="020B0604030504040204" pitchFamily="50" charset="-128"/>
              </a:rPr>
              <a:t>色　に位置しているが、</a:t>
            </a:r>
            <a:endParaRPr kumimoji="1" lang="en-US" altLang="ja-JP" sz="2400" dirty="0">
              <a:latin typeface="メイリオ" panose="020B0604030504040204" pitchFamily="50" charset="-128"/>
              <a:ea typeface="メイリオ" panose="020B0604030504040204" pitchFamily="50" charset="-128"/>
            </a:endParaRPr>
          </a:p>
          <a:p>
            <a:pPr marL="0" lvl="0" indent="0">
              <a:lnSpc>
                <a:spcPct val="100000"/>
              </a:lnSpc>
              <a:spcBef>
                <a:spcPts val="0"/>
              </a:spcBef>
              <a:buNone/>
              <a:defRPr/>
            </a:pPr>
            <a:r>
              <a:rPr kumimoji="1" lang="ja-JP" altLang="en-US" sz="2400" dirty="0">
                <a:latin typeface="メイリオ" panose="020B0604030504040204" pitchFamily="50" charset="-128"/>
                <a:ea typeface="メイリオ" panose="020B0604030504040204" pitchFamily="50" charset="-128"/>
              </a:rPr>
              <a:t>　例えば人によって、</a:t>
            </a:r>
            <a:r>
              <a:rPr kumimoji="1" lang="ja-JP" altLang="en-US" sz="2400" dirty="0">
                <a:solidFill>
                  <a:srgbClr val="FF0000"/>
                </a:solidFill>
                <a:latin typeface="メイリオ" panose="020B0604030504040204" pitchFamily="50" charset="-128"/>
                <a:ea typeface="メイリオ" panose="020B0604030504040204" pitchFamily="50" charset="-128"/>
              </a:rPr>
              <a:t>赤</a:t>
            </a:r>
            <a:r>
              <a:rPr kumimoji="1" lang="ja-JP" altLang="en-US" sz="2400" dirty="0">
                <a:latin typeface="メイリオ" panose="020B0604030504040204" pitchFamily="50" charset="-128"/>
                <a:ea typeface="メイリオ" panose="020B0604030504040204" pitchFamily="50" charset="-128"/>
              </a:rPr>
              <a:t>側、</a:t>
            </a:r>
            <a:r>
              <a:rPr kumimoji="1" lang="ja-JP" altLang="en-US" sz="2400" dirty="0">
                <a:solidFill>
                  <a:srgbClr val="0070C0"/>
                </a:solidFill>
                <a:latin typeface="メイリオ" panose="020B0604030504040204" pitchFamily="50" charset="-128"/>
                <a:ea typeface="メイリオ" panose="020B0604030504040204" pitchFamily="50" charset="-128"/>
              </a:rPr>
              <a:t>青</a:t>
            </a:r>
            <a:r>
              <a:rPr kumimoji="1" lang="ja-JP" altLang="en-US" sz="2400" dirty="0">
                <a:latin typeface="メイリオ" panose="020B0604030504040204" pitchFamily="50" charset="-128"/>
                <a:ea typeface="メイリオ" panose="020B0604030504040204" pitchFamily="50" charset="-128"/>
              </a:rPr>
              <a:t>～</a:t>
            </a:r>
            <a:r>
              <a:rPr kumimoji="1" lang="ja-JP" altLang="en-US" sz="2400" dirty="0">
                <a:solidFill>
                  <a:srgbClr val="7030A0"/>
                </a:solidFill>
                <a:latin typeface="メイリオ" panose="020B0604030504040204" pitchFamily="50" charset="-128"/>
                <a:ea typeface="メイリオ" panose="020B0604030504040204" pitchFamily="50" charset="-128"/>
              </a:rPr>
              <a:t>紫</a:t>
            </a:r>
            <a:r>
              <a:rPr kumimoji="1" lang="ja-JP" altLang="en-US" sz="2400" dirty="0">
                <a:latin typeface="メイリオ" panose="020B0604030504040204" pitchFamily="50" charset="-128"/>
                <a:ea typeface="メイリオ" panose="020B0604030504040204" pitchFamily="50" charset="-128"/>
              </a:rPr>
              <a:t>側などにいることがあり、どれが良い・悪いということはなく</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それが</a:t>
            </a:r>
            <a:r>
              <a:rPr kumimoji="1" lang="ja-JP" altLang="en-US" sz="2400" b="1" dirty="0">
                <a:solidFill>
                  <a:srgbClr val="FF0000"/>
                </a:solidFill>
                <a:latin typeface="メイリオ" panose="020B0604030504040204" pitchFamily="50" charset="-128"/>
                <a:ea typeface="メイリオ" panose="020B0604030504040204" pitchFamily="50" charset="-128"/>
              </a:rPr>
              <a:t>多様性</a:t>
            </a:r>
            <a:r>
              <a:rPr kumimoji="1" lang="ja-JP" altLang="en-US" sz="2400" dirty="0">
                <a:latin typeface="メイリオ" panose="020B0604030504040204" pitchFamily="50" charset="-128"/>
                <a:ea typeface="メイリオ" panose="020B0604030504040204" pitchFamily="50" charset="-128"/>
              </a:rPr>
              <a:t>である。</a:t>
            </a:r>
            <a:endParaRPr kumimoji="1" lang="en-US" altLang="ja-JP" sz="2400" dirty="0">
              <a:latin typeface="メイリオ" panose="020B0604030504040204" pitchFamily="50" charset="-128"/>
              <a:ea typeface="メイリオ" panose="020B0604030504040204" pitchFamily="50" charset="-128"/>
            </a:endParaRPr>
          </a:p>
        </p:txBody>
      </p:sp>
      <p:sp>
        <p:nvSpPr>
          <p:cNvPr id="10" name="日付プレースホルダー 9">
            <a:extLst>
              <a:ext uri="{FF2B5EF4-FFF2-40B4-BE49-F238E27FC236}">
                <a16:creationId xmlns:a16="http://schemas.microsoft.com/office/drawing/2014/main" id="{66B0490F-D4F9-B218-E00B-FCD94CC43B1B}"/>
              </a:ext>
            </a:extLst>
          </p:cNvPr>
          <p:cNvSpPr>
            <a:spLocks noGrp="1"/>
          </p:cNvSpPr>
          <p:nvPr>
            <p:ph type="dt" sz="half" idx="10"/>
          </p:nvPr>
        </p:nvSpPr>
        <p:spPr/>
        <p:txBody>
          <a:bodyPr/>
          <a:lstStyle/>
          <a:p>
            <a:r>
              <a:rPr lang="en-US" altLang="ja-JP"/>
              <a:t>7 Sep. 2025</a:t>
            </a:r>
            <a:endParaRPr lang="ja-JP" altLang="en-US" dirty="0"/>
          </a:p>
        </p:txBody>
      </p:sp>
      <p:sp>
        <p:nvSpPr>
          <p:cNvPr id="7" name="スライド番号プレースホルダー 6">
            <a:extLst>
              <a:ext uri="{FF2B5EF4-FFF2-40B4-BE49-F238E27FC236}">
                <a16:creationId xmlns:a16="http://schemas.microsoft.com/office/drawing/2014/main" id="{0B82A735-C5E3-ACD6-0A12-F0F2D245F7D4}"/>
              </a:ext>
            </a:extLst>
          </p:cNvPr>
          <p:cNvSpPr>
            <a:spLocks noGrp="1"/>
          </p:cNvSpPr>
          <p:nvPr>
            <p:ph type="sldNum" sz="quarter" idx="4"/>
          </p:nvPr>
        </p:nvSpPr>
        <p:spPr/>
        <p:txBody>
          <a:bodyPr/>
          <a:lstStyle/>
          <a:p>
            <a:fld id="{0FC7BD1B-E960-41A9-9552-6F9FCDC397B9}" type="slidenum">
              <a:rPr lang="ja-JP" altLang="en-US" b="1" smtClean="0"/>
              <a:pPr/>
              <a:t>12</a:t>
            </a:fld>
            <a:r>
              <a:rPr lang="en-US" altLang="ja-JP" sz="1800"/>
              <a:t>/32</a:t>
            </a:r>
            <a:endParaRPr lang="ja-JP" altLang="en-US" sz="1800" dirty="0"/>
          </a:p>
        </p:txBody>
      </p:sp>
    </p:spTree>
    <p:extLst>
      <p:ext uri="{BB962C8B-B14F-4D97-AF65-F5344CB8AC3E}">
        <p14:creationId xmlns:p14="http://schemas.microsoft.com/office/powerpoint/2010/main" val="309311127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484F0-5162-478D-491D-033DDE2B8049}"/>
            </a:ext>
          </a:extLst>
        </p:cNvPr>
        <p:cNvGrpSpPr/>
        <p:nvPr/>
      </p:nvGrpSpPr>
      <p:grpSpPr>
        <a:xfrm>
          <a:off x="0" y="0"/>
          <a:ext cx="0" cy="0"/>
          <a:chOff x="0" y="0"/>
          <a:chExt cx="0" cy="0"/>
        </a:xfrm>
      </p:grpSpPr>
      <p:pic>
        <p:nvPicPr>
          <p:cNvPr id="3" name="図 2" descr="雲の空">
            <a:extLst>
              <a:ext uri="{FF2B5EF4-FFF2-40B4-BE49-F238E27FC236}">
                <a16:creationId xmlns:a16="http://schemas.microsoft.com/office/drawing/2014/main" id="{FD676040-8A9E-204A-0939-D8645839FCF1}"/>
              </a:ext>
            </a:extLst>
          </p:cNvPr>
          <p:cNvPicPr>
            <a:picLocks noChangeAspect="1"/>
          </p:cNvPicPr>
          <p:nvPr/>
        </p:nvPicPr>
        <p:blipFill>
          <a:blip r:embed="rId3">
            <a:extLst>
              <a:ext uri="{28A0092B-C50C-407E-A947-70E740481C1C}">
                <a14:useLocalDpi xmlns:a14="http://schemas.microsoft.com/office/drawing/2010/main" val="0"/>
              </a:ext>
            </a:extLst>
          </a:blip>
          <a:srcRect t="11005"/>
          <a:stretch>
            <a:fillRect/>
          </a:stretch>
        </p:blipFill>
        <p:spPr>
          <a:xfrm>
            <a:off x="-1" y="739011"/>
            <a:ext cx="12192000" cy="6103255"/>
          </a:xfrm>
          <a:prstGeom prst="rect">
            <a:avLst/>
          </a:prstGeom>
        </p:spPr>
      </p:pic>
      <p:sp>
        <p:nvSpPr>
          <p:cNvPr id="14" name="タイトル 1">
            <a:extLst>
              <a:ext uri="{FF2B5EF4-FFF2-40B4-BE49-F238E27FC236}">
                <a16:creationId xmlns:a16="http://schemas.microsoft.com/office/drawing/2014/main" id="{1A4ADAFE-79C9-9505-EBDE-6FDC9D4CA8E4}"/>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BF507D80-740D-225E-BBE7-834134FF026F}"/>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7FDA2E0B-22EA-F9FC-2E13-FA3425CFF950}"/>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B5037DE7-015C-23A0-B284-BE67F1883B56}"/>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i="1" dirty="0">
                <a:solidFill>
                  <a:srgbClr val="002060"/>
                </a:solidFill>
                <a:latin typeface="メイリオ"/>
                <a:ea typeface="メイリオ"/>
              </a:rPr>
              <a:t>3</a:t>
            </a:r>
            <a:r>
              <a:rPr lang="en-US" altLang="ja-JP" sz="2400" b="1" dirty="0">
                <a:solidFill>
                  <a:srgbClr val="002060"/>
                </a:solidFill>
                <a:latin typeface="メイリオ"/>
                <a:ea typeface="メイリオ"/>
              </a:rPr>
              <a:t>.1. ASD</a:t>
            </a:r>
            <a:r>
              <a:rPr lang="ja-JP" altLang="en-US" sz="2400" b="1" dirty="0">
                <a:solidFill>
                  <a:srgbClr val="002060"/>
                </a:solidFill>
                <a:latin typeface="メイリオ"/>
                <a:ea typeface="メイリオ"/>
              </a:rPr>
              <a:t>の原因と発症メカニズム、研究動向</a:t>
            </a:r>
          </a:p>
        </p:txBody>
      </p:sp>
      <p:sp>
        <p:nvSpPr>
          <p:cNvPr id="7" name="テキスト ボックス 6">
            <a:extLst>
              <a:ext uri="{FF2B5EF4-FFF2-40B4-BE49-F238E27FC236}">
                <a16:creationId xmlns:a16="http://schemas.microsoft.com/office/drawing/2014/main" id="{93F04DB3-0419-ED2B-6D2A-7F614AA556D8}"/>
              </a:ext>
            </a:extLst>
          </p:cNvPr>
          <p:cNvSpPr txBox="1"/>
          <p:nvPr/>
        </p:nvSpPr>
        <p:spPr>
          <a:xfrm>
            <a:off x="365760" y="1182763"/>
            <a:ext cx="5563986" cy="1477328"/>
          </a:xfrm>
          <a:prstGeom prst="rect">
            <a:avLst/>
          </a:prstGeom>
          <a:noFill/>
        </p:spPr>
        <p:txBody>
          <a:bodyPr wrap="square">
            <a:spAutoFit/>
          </a:bodyPr>
          <a:lstStyle/>
          <a:p>
            <a:r>
              <a:rPr lang="ja-JP" altLang="en-US" sz="1800" dirty="0">
                <a:latin typeface="メイリオ" panose="020B0604030504040204" pitchFamily="50" charset="-128"/>
                <a:ea typeface="メイリオ" panose="020B0604030504040204" pitchFamily="50" charset="-128"/>
              </a:rPr>
              <a:t>早朝</a:t>
            </a:r>
            <a:r>
              <a:rPr lang="en-US" altLang="ja-JP" sz="1800" dirty="0">
                <a:latin typeface="メイリオ" panose="020B0604030504040204" pitchFamily="50" charset="-128"/>
                <a:ea typeface="メイリオ" panose="020B0604030504040204" pitchFamily="50" charset="-128"/>
              </a:rPr>
              <a:t>6:35</a:t>
            </a:r>
            <a:r>
              <a:rPr lang="ja-JP" altLang="en-US" sz="1800" dirty="0">
                <a:latin typeface="メイリオ" panose="020B0604030504040204" pitchFamily="50" charset="-128"/>
                <a:ea typeface="メイリオ" panose="020B0604030504040204" pitchFamily="50" charset="-128"/>
              </a:rPr>
              <a:t>、職場近くの田町駅から発車する数少ない本数の珍しい都営バス</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田</a:t>
            </a:r>
            <a:r>
              <a:rPr lang="en-US" altLang="ja-JP" sz="1800" dirty="0">
                <a:latin typeface="メイリオ" panose="020B0604030504040204" pitchFamily="50" charset="-128"/>
                <a:ea typeface="メイリオ" panose="020B0604030504040204" pitchFamily="50" charset="-128"/>
              </a:rPr>
              <a:t>99]</a:t>
            </a:r>
            <a:r>
              <a:rPr lang="ja-JP" altLang="en-US" sz="1800" dirty="0">
                <a:latin typeface="メイリオ" panose="020B0604030504040204" pitchFamily="50" charset="-128"/>
                <a:ea typeface="メイリオ" panose="020B0604030504040204" pitchFamily="50" charset="-128"/>
              </a:rPr>
              <a:t>に乗ることもある。</a:t>
            </a:r>
            <a:endParaRPr lang="en-US" altLang="ja-JP" sz="1800" dirty="0">
              <a:latin typeface="メイリオ" panose="020B0604030504040204" pitchFamily="50" charset="-128"/>
              <a:ea typeface="メイリオ" panose="020B0604030504040204" pitchFamily="50" charset="-128"/>
            </a:endParaRPr>
          </a:p>
          <a:p>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平日のみ</a:t>
            </a:r>
            <a:r>
              <a:rPr lang="en-US" altLang="ja-JP" sz="1800" dirty="0">
                <a:latin typeface="メイリオ" panose="020B0604030504040204" pitchFamily="50" charset="-128"/>
                <a:ea typeface="メイリオ" panose="020B0604030504040204" pitchFamily="50" charset="-128"/>
              </a:rPr>
              <a:t>7</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8</a:t>
            </a:r>
            <a:r>
              <a:rPr lang="ja-JP" altLang="en-US" sz="1800" dirty="0">
                <a:latin typeface="メイリオ" panose="020B0604030504040204" pitchFamily="50" charset="-128"/>
                <a:ea typeface="メイリオ" panose="020B0604030504040204" pitchFamily="50" charset="-128"/>
              </a:rPr>
              <a:t>本</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日</a:t>
            </a:r>
            <a:r>
              <a:rPr lang="en-US" altLang="ja-JP" sz="1800" dirty="0">
                <a:latin typeface="メイリオ" panose="020B0604030504040204" pitchFamily="50" charset="-128"/>
                <a:ea typeface="メイリオ" panose="020B0604030504040204" pitchFamily="50" charset="-128"/>
              </a:rPr>
              <a:t>)</a:t>
            </a:r>
          </a:p>
          <a:p>
            <a:r>
              <a:rPr lang="ja-JP" altLang="en-US" sz="1800" dirty="0">
                <a:latin typeface="メイリオ" panose="020B0604030504040204" pitchFamily="50" charset="-128"/>
                <a:ea typeface="メイリオ" panose="020B0604030504040204" pitchFamily="50" charset="-128"/>
              </a:rPr>
              <a:t>＊その後、職場近くの某食堂で朝食をいただくのが基本的なルーチン</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こだわり</a:t>
            </a:r>
            <a:r>
              <a:rPr lang="en-US" altLang="ja-JP" sz="1800" dirty="0">
                <a:latin typeface="メイリオ" panose="020B0604030504040204" pitchFamily="50" charset="-128"/>
                <a:ea typeface="メイリオ" panose="020B0604030504040204" pitchFamily="50" charset="-128"/>
              </a:rPr>
              <a:t>)</a:t>
            </a:r>
          </a:p>
        </p:txBody>
      </p:sp>
      <p:sp>
        <p:nvSpPr>
          <p:cNvPr id="8" name="日付プレースホルダー 7">
            <a:extLst>
              <a:ext uri="{FF2B5EF4-FFF2-40B4-BE49-F238E27FC236}">
                <a16:creationId xmlns:a16="http://schemas.microsoft.com/office/drawing/2014/main" id="{7163C416-8E36-5FDE-8DE2-95EFFF4F3E1C}"/>
              </a:ext>
            </a:extLst>
          </p:cNvPr>
          <p:cNvSpPr>
            <a:spLocks noGrp="1"/>
          </p:cNvSpPr>
          <p:nvPr>
            <p:ph type="dt" sz="half" idx="10"/>
          </p:nvPr>
        </p:nvSpPr>
        <p:spPr/>
        <p:txBody>
          <a:bodyPr/>
          <a:lstStyle/>
          <a:p>
            <a:r>
              <a:rPr lang="en-US" altLang="ja-JP"/>
              <a:t>7 Sep. 2025</a:t>
            </a:r>
            <a:endParaRPr lang="ja-JP" altLang="en-US" dirty="0"/>
          </a:p>
        </p:txBody>
      </p:sp>
      <p:sp>
        <p:nvSpPr>
          <p:cNvPr id="9" name="スライド番号プレースホルダー 8">
            <a:extLst>
              <a:ext uri="{FF2B5EF4-FFF2-40B4-BE49-F238E27FC236}">
                <a16:creationId xmlns:a16="http://schemas.microsoft.com/office/drawing/2014/main" id="{FCFD9C22-1A8D-08F7-6F2D-BDC70C9B087F}"/>
              </a:ext>
            </a:extLst>
          </p:cNvPr>
          <p:cNvSpPr>
            <a:spLocks noGrp="1"/>
          </p:cNvSpPr>
          <p:nvPr>
            <p:ph type="sldNum" sz="quarter" idx="4"/>
          </p:nvPr>
        </p:nvSpPr>
        <p:spPr/>
        <p:txBody>
          <a:bodyPr/>
          <a:lstStyle/>
          <a:p>
            <a:fld id="{0FC7BD1B-E960-41A9-9552-6F9FCDC397B9}" type="slidenum">
              <a:rPr lang="ja-JP" altLang="en-US" b="1" smtClean="0"/>
              <a:pPr/>
              <a:t>13</a:t>
            </a:fld>
            <a:r>
              <a:rPr lang="en-US" altLang="ja-JP" sz="1800"/>
              <a:t>/32</a:t>
            </a:r>
            <a:endParaRPr lang="ja-JP" altLang="en-US" sz="1800" dirty="0"/>
          </a:p>
        </p:txBody>
      </p:sp>
      <p:pic>
        <p:nvPicPr>
          <p:cNvPr id="13" name="図 12" descr="道路を走るバス&#10;&#10;AI 生成コンテンツは誤りを含む可能性があります。">
            <a:extLst>
              <a:ext uri="{FF2B5EF4-FFF2-40B4-BE49-F238E27FC236}">
                <a16:creationId xmlns:a16="http://schemas.microsoft.com/office/drawing/2014/main" id="{D5AED89A-4062-7700-F520-DA5247B2A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090" y="1177752"/>
            <a:ext cx="5010150" cy="5010150"/>
          </a:xfrm>
          <a:prstGeom prst="rect">
            <a:avLst/>
          </a:prstGeom>
        </p:spPr>
      </p:pic>
    </p:spTree>
    <p:extLst>
      <p:ext uri="{BB962C8B-B14F-4D97-AF65-F5344CB8AC3E}">
        <p14:creationId xmlns:p14="http://schemas.microsoft.com/office/powerpoint/2010/main" val="113980903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A8DEA-02F3-7E66-B14E-EEB9AB6B799E}"/>
            </a:ext>
          </a:extLst>
        </p:cNvPr>
        <p:cNvGrpSpPr/>
        <p:nvPr/>
      </p:nvGrpSpPr>
      <p:grpSpPr>
        <a:xfrm>
          <a:off x="0" y="0"/>
          <a:ext cx="0" cy="0"/>
          <a:chOff x="0" y="0"/>
          <a:chExt cx="0" cy="0"/>
        </a:xfrm>
      </p:grpSpPr>
      <p:graphicFrame>
        <p:nvGraphicFramePr>
          <p:cNvPr id="2" name="コンテンツ プレースホルダー 4">
            <a:extLst>
              <a:ext uri="{FF2B5EF4-FFF2-40B4-BE49-F238E27FC236}">
                <a16:creationId xmlns:a16="http://schemas.microsoft.com/office/drawing/2014/main" id="{991A6E03-596B-6F38-6860-9703B8621079}"/>
              </a:ext>
            </a:extLst>
          </p:cNvPr>
          <p:cNvGraphicFramePr>
            <a:graphicFrameLocks noGrp="1"/>
          </p:cNvGraphicFramePr>
          <p:nvPr>
            <p:ph idx="1"/>
            <p:extLst>
              <p:ext uri="{D42A27DB-BD31-4B8C-83A1-F6EECF244321}">
                <p14:modId xmlns:p14="http://schemas.microsoft.com/office/powerpoint/2010/main" val="102853468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402031" y="799614"/>
          <a:ext cx="6553281" cy="5861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タイトル 1">
            <a:extLst>
              <a:ext uri="{FF2B5EF4-FFF2-40B4-BE49-F238E27FC236}">
                <a16:creationId xmlns:a16="http://schemas.microsoft.com/office/drawing/2014/main" id="{4975AD3F-623C-892B-0396-1885B7A77E0B}"/>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DA941B8E-1F97-EC57-1E13-269CAE39958C}"/>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A2749E7A-FC06-42B9-C339-22B7EC83996E}"/>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D2185004-9AF2-9B8C-1691-FB671D5163D7}"/>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3.2. </a:t>
            </a:r>
            <a:r>
              <a:rPr lang="ja-JP" altLang="en-US" sz="2400" b="1" dirty="0">
                <a:solidFill>
                  <a:srgbClr val="002060"/>
                </a:solidFill>
                <a:latin typeface="メイリオ"/>
                <a:ea typeface="メイリオ"/>
              </a:rPr>
              <a:t>環境的要因と遺伝的要因</a:t>
            </a:r>
          </a:p>
        </p:txBody>
      </p:sp>
      <p:pic>
        <p:nvPicPr>
          <p:cNvPr id="3" name="図 2" descr="グラフィカル ユーザー インターフェイス が含まれている画像&#10;&#10;AI 生成コンテンツは誤りを含む可能性があります。">
            <a:extLst>
              <a:ext uri="{FF2B5EF4-FFF2-40B4-BE49-F238E27FC236}">
                <a16:creationId xmlns:a16="http://schemas.microsoft.com/office/drawing/2014/main" id="{18C9BD77-E030-1102-4E11-1AB1583129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877" y="1072876"/>
            <a:ext cx="4571429" cy="3428571"/>
          </a:xfrm>
          <a:prstGeom prst="rect">
            <a:avLst/>
          </a:prstGeom>
        </p:spPr>
      </p:pic>
      <p:sp>
        <p:nvSpPr>
          <p:cNvPr id="7" name="テキスト ボックス 6">
            <a:extLst>
              <a:ext uri="{FF2B5EF4-FFF2-40B4-BE49-F238E27FC236}">
                <a16:creationId xmlns:a16="http://schemas.microsoft.com/office/drawing/2014/main" id="{47383ABB-3C47-B065-0220-4C1DA78AE060}"/>
              </a:ext>
            </a:extLst>
          </p:cNvPr>
          <p:cNvSpPr txBox="1"/>
          <p:nvPr/>
        </p:nvSpPr>
        <p:spPr>
          <a:xfrm>
            <a:off x="871876" y="4718578"/>
            <a:ext cx="3963432" cy="1477328"/>
          </a:xfrm>
          <a:prstGeom prst="rect">
            <a:avLst/>
          </a:prstGeom>
          <a:solidFill>
            <a:schemeClr val="accent1">
              <a:lumMod val="20000"/>
              <a:lumOff val="80000"/>
            </a:schemeClr>
          </a:solidFill>
        </p:spPr>
        <p:txBody>
          <a:bodyPr vert="horz" wrap="square" lIns="91440" tIns="45720" rIns="91440" bIns="45720" rtlCol="0" anchor="ctr">
            <a:spAutoFit/>
          </a:bodyPr>
          <a:lstStyle/>
          <a:p>
            <a:r>
              <a:rPr lang="ja-JP" altLang="en-US" dirty="0">
                <a:latin typeface="メイリオ" panose="020B0604030504040204" pitchFamily="50" charset="-128"/>
                <a:ea typeface="メイリオ" panose="020B0604030504040204" pitchFamily="50" charset="-128"/>
              </a:rPr>
              <a:t>藤原武男，高松育子</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保健医療科学　</a:t>
            </a:r>
            <a:r>
              <a:rPr lang="en-US" altLang="ja-JP" dirty="0">
                <a:latin typeface="メイリオ" panose="020B0604030504040204" pitchFamily="50" charset="-128"/>
                <a:ea typeface="メイリオ" panose="020B0604030504040204" pitchFamily="50" charset="-128"/>
              </a:rPr>
              <a:t>2010 Vol.59 No.4 p.330 </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337 </a:t>
            </a:r>
            <a:br>
              <a:rPr lang="en-US" altLang="ja-JP"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https://www.niph.go.jp/journal/data/59-4/201059040004.pdf</a:t>
            </a:r>
            <a:endParaRPr kumimoji="1" lang="ja-JP" altLang="en-US" dirty="0">
              <a:latin typeface="メイリオ" panose="020B0604030504040204" pitchFamily="50" charset="-128"/>
              <a:ea typeface="メイリオ" panose="020B0604030504040204" pitchFamily="50" charset="-128"/>
            </a:endParaRPr>
          </a:p>
        </p:txBody>
      </p:sp>
      <p:sp>
        <p:nvSpPr>
          <p:cNvPr id="8" name="日付プレースホルダー 7">
            <a:extLst>
              <a:ext uri="{FF2B5EF4-FFF2-40B4-BE49-F238E27FC236}">
                <a16:creationId xmlns:a16="http://schemas.microsoft.com/office/drawing/2014/main" id="{464CB62D-038E-6909-AF8E-7BB91095D6C2}"/>
              </a:ext>
            </a:extLst>
          </p:cNvPr>
          <p:cNvSpPr>
            <a:spLocks noGrp="1"/>
          </p:cNvSpPr>
          <p:nvPr>
            <p:ph type="dt" sz="half" idx="10"/>
          </p:nvPr>
        </p:nvSpPr>
        <p:spPr/>
        <p:txBody>
          <a:bodyPr/>
          <a:lstStyle/>
          <a:p>
            <a:r>
              <a:rPr lang="en-US" altLang="ja-JP"/>
              <a:t>7 Sep. 2025</a:t>
            </a:r>
            <a:endParaRPr lang="ja-JP" altLang="en-US" dirty="0"/>
          </a:p>
        </p:txBody>
      </p:sp>
      <p:sp>
        <p:nvSpPr>
          <p:cNvPr id="9" name="スライド番号プレースホルダー 8">
            <a:extLst>
              <a:ext uri="{FF2B5EF4-FFF2-40B4-BE49-F238E27FC236}">
                <a16:creationId xmlns:a16="http://schemas.microsoft.com/office/drawing/2014/main" id="{1F6496F8-14A2-0D47-23D8-FBDBE43F443B}"/>
              </a:ext>
            </a:extLst>
          </p:cNvPr>
          <p:cNvSpPr>
            <a:spLocks noGrp="1"/>
          </p:cNvSpPr>
          <p:nvPr>
            <p:ph type="sldNum" sz="quarter" idx="4"/>
          </p:nvPr>
        </p:nvSpPr>
        <p:spPr/>
        <p:txBody>
          <a:bodyPr/>
          <a:lstStyle/>
          <a:p>
            <a:fld id="{0FC7BD1B-E960-41A9-9552-6F9FCDC397B9}" type="slidenum">
              <a:rPr lang="ja-JP" altLang="en-US" b="1" smtClean="0"/>
              <a:pPr/>
              <a:t>14</a:t>
            </a:fld>
            <a:r>
              <a:rPr lang="en-US" altLang="ja-JP" sz="1800"/>
              <a:t>/32</a:t>
            </a:r>
            <a:endParaRPr lang="ja-JP" altLang="en-US" sz="1800" dirty="0"/>
          </a:p>
        </p:txBody>
      </p:sp>
      <p:sp>
        <p:nvSpPr>
          <p:cNvPr id="10" name="テキスト ボックス 9">
            <a:extLst>
              <a:ext uri="{FF2B5EF4-FFF2-40B4-BE49-F238E27FC236}">
                <a16:creationId xmlns:a16="http://schemas.microsoft.com/office/drawing/2014/main" id="{C59087C6-307C-F42A-FAD0-01A379EA9D8B}"/>
              </a:ext>
            </a:extLst>
          </p:cNvPr>
          <p:cNvSpPr txBox="1"/>
          <p:nvPr/>
        </p:nvSpPr>
        <p:spPr>
          <a:xfrm>
            <a:off x="7361694" y="1505635"/>
            <a:ext cx="4593617" cy="1131079"/>
          </a:xfrm>
          <a:prstGeom prst="rect">
            <a:avLst/>
          </a:prstGeom>
          <a:noFill/>
        </p:spPr>
        <p:txBody>
          <a:bodyPr wrap="square">
            <a:spAutoFit/>
          </a:bodyPr>
          <a:lstStyle/>
          <a:p>
            <a:pPr lvl="0">
              <a:lnSpc>
                <a:spcPct val="200000"/>
              </a:lnSpc>
            </a:pPr>
            <a:r>
              <a:rPr lang="ja-JP" altLang="en-US" sz="1800" dirty="0">
                <a:solidFill>
                  <a:srgbClr val="FF0000"/>
                </a:solidFill>
                <a:latin typeface="メイリオ" panose="020B0604030504040204" pitchFamily="50" charset="-128"/>
                <a:ea typeface="メイリオ" panose="020B0604030504040204" pitchFamily="50" charset="-128"/>
              </a:rPr>
              <a:t>環境要因</a:t>
            </a:r>
            <a:r>
              <a:rPr lang="ja-JP" altLang="en-US" sz="1800" dirty="0">
                <a:latin typeface="メイリオ" panose="020B0604030504040204" pitchFamily="50" charset="-128"/>
                <a:ea typeface="メイリオ" panose="020B0604030504040204" pitchFamily="50" charset="-128"/>
              </a:rPr>
              <a:t>は遺伝子と相互作用し、</a:t>
            </a:r>
            <a:r>
              <a:rPr lang="ja-JP" altLang="en-US" sz="1800" b="1" dirty="0">
                <a:latin typeface="メイリオ" panose="020B0604030504040204" pitchFamily="50" charset="-128"/>
                <a:ea typeface="メイリオ" panose="020B0604030504040204" pitchFamily="50" charset="-128"/>
              </a:rPr>
              <a:t>健康リスク</a:t>
            </a:r>
            <a:r>
              <a:rPr lang="ja-JP" altLang="en-US" sz="1800" dirty="0">
                <a:latin typeface="メイリオ" panose="020B0604030504040204" pitchFamily="50" charset="-128"/>
                <a:ea typeface="メイリオ" panose="020B0604030504040204" pitchFamily="50" charset="-128"/>
              </a:rPr>
              <a:t>に重要な影響を与える。</a:t>
            </a:r>
            <a:endParaRPr kumimoji="1" lang="ja-JP" altLang="en-US" dirty="0"/>
          </a:p>
        </p:txBody>
      </p:sp>
    </p:spTree>
    <p:extLst>
      <p:ext uri="{BB962C8B-B14F-4D97-AF65-F5344CB8AC3E}">
        <p14:creationId xmlns:p14="http://schemas.microsoft.com/office/powerpoint/2010/main" val="377037488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5E18A-07AF-CC60-2717-59390623218C}"/>
            </a:ext>
          </a:extLst>
        </p:cNvPr>
        <p:cNvGrpSpPr/>
        <p:nvPr/>
      </p:nvGrpSpPr>
      <p:grpSpPr>
        <a:xfrm>
          <a:off x="0" y="0"/>
          <a:ext cx="0" cy="0"/>
          <a:chOff x="0" y="0"/>
          <a:chExt cx="0" cy="0"/>
        </a:xfrm>
      </p:grpSpPr>
      <p:pic>
        <p:nvPicPr>
          <p:cNvPr id="2" name="コンテンツ プレースホルダー 4" descr="脳のデジタルアート">
            <a:extLst>
              <a:ext uri="{FF2B5EF4-FFF2-40B4-BE49-F238E27FC236}">
                <a16:creationId xmlns:a16="http://schemas.microsoft.com/office/drawing/2014/main" id="{8F33AD72-C552-ECA0-AA84-3D8DE1E3C0CA}"/>
              </a:ext>
            </a:extLst>
          </p:cNvPr>
          <p:cNvPicPr>
            <a:picLocks noGrp="1" noChangeAspect="1"/>
          </p:cNvPicPr>
          <p:nvPr>
            <p:ph sz="half" idx="1"/>
          </p:nvPr>
        </p:nvPicPr>
        <p:blipFill>
          <a:blip r:embed="rId3"/>
          <a:srcRect l="30373" t="-544" r="28414" b="10475"/>
          <a:stretch>
            <a:fillRect/>
          </a:stretch>
        </p:blipFill>
        <p:spPr>
          <a:xfrm>
            <a:off x="7155007" y="681037"/>
            <a:ext cx="5024624" cy="6176963"/>
          </a:xfrm>
          <a:prstGeom prst="rect">
            <a:avLst/>
          </a:prstGeom>
        </p:spPr>
      </p:pic>
      <p:sp>
        <p:nvSpPr>
          <p:cNvPr id="14" name="タイトル 1">
            <a:extLst>
              <a:ext uri="{FF2B5EF4-FFF2-40B4-BE49-F238E27FC236}">
                <a16:creationId xmlns:a16="http://schemas.microsoft.com/office/drawing/2014/main" id="{A7DBF3C5-C2B3-473B-4E89-AAE746AC589C}"/>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B686DCDC-C4F6-8BDB-39E1-1C72CD9B7A7D}"/>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0CFA7603-98A9-F7B6-59F0-05FE687BEE18}"/>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07B33843-56B7-110F-41C8-FE365EBCC5A7}"/>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3.3. </a:t>
            </a:r>
            <a:r>
              <a:rPr lang="ja-JP" altLang="en-US" sz="2400" b="1" dirty="0">
                <a:solidFill>
                  <a:srgbClr val="002060"/>
                </a:solidFill>
                <a:latin typeface="メイリオ"/>
                <a:ea typeface="メイリオ"/>
              </a:rPr>
              <a:t>脳の発達との関連</a:t>
            </a:r>
          </a:p>
        </p:txBody>
      </p:sp>
      <p:sp>
        <p:nvSpPr>
          <p:cNvPr id="7" name="テキスト ボックス 6">
            <a:extLst>
              <a:ext uri="{FF2B5EF4-FFF2-40B4-BE49-F238E27FC236}">
                <a16:creationId xmlns:a16="http://schemas.microsoft.com/office/drawing/2014/main" id="{EBF91D7A-B880-7388-8BCA-5EAAA0082078}"/>
              </a:ext>
            </a:extLst>
          </p:cNvPr>
          <p:cNvSpPr txBox="1"/>
          <p:nvPr/>
        </p:nvSpPr>
        <p:spPr>
          <a:xfrm>
            <a:off x="108554" y="993347"/>
            <a:ext cx="6728974" cy="2998257"/>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脳の構造異常</a:t>
            </a:r>
          </a:p>
          <a:p>
            <a:pPr marL="0" lvl="1" indent="0">
              <a:buFont typeface="Arial" panose="020B0604020202020204" pitchFamily="34" charset="0"/>
              <a:buNone/>
            </a:pPr>
            <a:r>
              <a:rPr lang="en-US" altLang="ja-JP" sz="2400" dirty="0">
                <a:latin typeface="メイリオ" panose="020B0604030504040204" pitchFamily="50" charset="-128"/>
                <a:ea typeface="メイリオ" panose="020B0604030504040204" pitchFamily="50" charset="-128"/>
              </a:rPr>
              <a:t>ASD</a:t>
            </a:r>
            <a:r>
              <a:rPr lang="ja-JP" altLang="en-US" sz="2400" dirty="0">
                <a:latin typeface="メイリオ" panose="020B0604030504040204" pitchFamily="50" charset="-128"/>
                <a:ea typeface="メイリオ" panose="020B0604030504040204" pitchFamily="50" charset="-128"/>
              </a:rPr>
              <a:t>では</a:t>
            </a:r>
            <a:r>
              <a:rPr lang="ja-JP" altLang="en-US" sz="2400" b="1" dirty="0">
                <a:solidFill>
                  <a:srgbClr val="FF0000"/>
                </a:solidFill>
                <a:latin typeface="メイリオ" panose="020B0604030504040204" pitchFamily="50" charset="-128"/>
                <a:ea typeface="メイリオ" panose="020B0604030504040204" pitchFamily="50" charset="-128"/>
              </a:rPr>
              <a:t>特定の脳領域の構造に異常が認められ</a:t>
            </a:r>
            <a:r>
              <a:rPr lang="ja-JP" altLang="en-US" sz="2400" dirty="0">
                <a:latin typeface="メイリオ" panose="020B0604030504040204" pitchFamily="50" charset="-128"/>
                <a:ea typeface="メイリオ" panose="020B0604030504040204" pitchFamily="50" charset="-128"/>
              </a:rPr>
              <a:t>、発達に影響を与えている。</a:t>
            </a: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神経ネットワーク形成の違い</a:t>
            </a:r>
          </a:p>
          <a:p>
            <a:pPr marL="0" lvl="1" indent="0">
              <a:buFont typeface="Arial" panose="020B0604020202020204" pitchFamily="34" charset="0"/>
              <a:buNone/>
            </a:pPr>
            <a:r>
              <a:rPr lang="ja-JP" altLang="en-US" sz="2400" b="1" dirty="0">
                <a:solidFill>
                  <a:srgbClr val="FF0000"/>
                </a:solidFill>
                <a:latin typeface="メイリオ" panose="020B0604030504040204" pitchFamily="50" charset="-128"/>
                <a:ea typeface="メイリオ" panose="020B0604030504040204" pitchFamily="50" charset="-128"/>
              </a:rPr>
              <a:t>神経ネットワークの形成過程</a:t>
            </a:r>
            <a:r>
              <a:rPr lang="en-US" altLang="ja-JP" sz="2400" b="1" dirty="0">
                <a:solidFill>
                  <a:srgbClr val="FF0000"/>
                </a:solidFill>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作られ方</a:t>
            </a:r>
            <a:r>
              <a:rPr lang="en-US" altLang="ja-JP" sz="2400" b="1" dirty="0">
                <a:solidFill>
                  <a:srgbClr val="FF0000"/>
                </a:solidFill>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の違い</a:t>
            </a:r>
            <a:r>
              <a:rPr lang="ja-JP" altLang="en-US" sz="2400" dirty="0">
                <a:latin typeface="メイリオ" panose="020B0604030504040204" pitchFamily="50" charset="-128"/>
                <a:ea typeface="メイリオ" panose="020B0604030504040204" pitchFamily="50" charset="-128"/>
              </a:rPr>
              <a:t>が</a:t>
            </a:r>
            <a:r>
              <a:rPr lang="en-US" altLang="ja-JP" sz="2400" dirty="0">
                <a:latin typeface="メイリオ" panose="020B0604030504040204" pitchFamily="50" charset="-128"/>
                <a:ea typeface="メイリオ" panose="020B0604030504040204" pitchFamily="50" charset="-128"/>
              </a:rPr>
              <a:t>ASD</a:t>
            </a:r>
            <a:r>
              <a:rPr lang="ja-JP" altLang="en-US" sz="2400" dirty="0">
                <a:latin typeface="メイリオ" panose="020B0604030504040204" pitchFamily="50" charset="-128"/>
                <a:ea typeface="メイリオ" panose="020B0604030504040204" pitchFamily="50" charset="-128"/>
              </a:rPr>
              <a:t>の症状に大きな影響を及ぼしている。</a:t>
            </a:r>
            <a:endParaRPr lang="en-US" altLang="ja-JP" sz="2400"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endParaRPr kumimoji="1" lang="en-US" altLang="ja-JP" sz="2400" dirty="0">
              <a:latin typeface="メイリオ" panose="020B0604030504040204" pitchFamily="50" charset="-128"/>
              <a:ea typeface="メイリオ" panose="020B0604030504040204" pitchFamily="50" charset="-128"/>
            </a:endParaRPr>
          </a:p>
        </p:txBody>
      </p:sp>
      <p:sp>
        <p:nvSpPr>
          <p:cNvPr id="8" name="日付プレースホルダー 7">
            <a:extLst>
              <a:ext uri="{FF2B5EF4-FFF2-40B4-BE49-F238E27FC236}">
                <a16:creationId xmlns:a16="http://schemas.microsoft.com/office/drawing/2014/main" id="{6BBA1126-394A-9125-F7FF-2D764CFA99D6}"/>
              </a:ext>
            </a:extLst>
          </p:cNvPr>
          <p:cNvSpPr>
            <a:spLocks noGrp="1"/>
          </p:cNvSpPr>
          <p:nvPr>
            <p:ph type="dt" sz="half" idx="10"/>
          </p:nvPr>
        </p:nvSpPr>
        <p:spPr/>
        <p:txBody>
          <a:bodyPr/>
          <a:lstStyle/>
          <a:p>
            <a:r>
              <a:rPr lang="en-US" altLang="ja-JP"/>
              <a:t>7 Sep. 2025</a:t>
            </a:r>
            <a:endParaRPr lang="ja-JP" altLang="en-US" dirty="0"/>
          </a:p>
        </p:txBody>
      </p:sp>
      <p:sp>
        <p:nvSpPr>
          <p:cNvPr id="10" name="スライド番号プレースホルダー 9">
            <a:extLst>
              <a:ext uri="{FF2B5EF4-FFF2-40B4-BE49-F238E27FC236}">
                <a16:creationId xmlns:a16="http://schemas.microsoft.com/office/drawing/2014/main" id="{63925D31-7980-6078-7F66-7D73D28BED18}"/>
              </a:ext>
            </a:extLst>
          </p:cNvPr>
          <p:cNvSpPr>
            <a:spLocks noGrp="1"/>
          </p:cNvSpPr>
          <p:nvPr>
            <p:ph type="sldNum" sz="quarter" idx="4"/>
          </p:nvPr>
        </p:nvSpPr>
        <p:spPr/>
        <p:txBody>
          <a:bodyPr/>
          <a:lstStyle/>
          <a:p>
            <a:fld id="{0FC7BD1B-E960-41A9-9552-6F9FCDC397B9}" type="slidenum">
              <a:rPr lang="ja-JP" altLang="en-US" b="1" smtClean="0"/>
              <a:pPr/>
              <a:t>15</a:t>
            </a:fld>
            <a:r>
              <a:rPr lang="en-US" altLang="ja-JP" sz="1800"/>
              <a:t>/32</a:t>
            </a:r>
            <a:endParaRPr lang="ja-JP" altLang="en-US" sz="1800" dirty="0"/>
          </a:p>
        </p:txBody>
      </p:sp>
      <p:sp>
        <p:nvSpPr>
          <p:cNvPr id="16" name="テキスト ボックス 15">
            <a:extLst>
              <a:ext uri="{FF2B5EF4-FFF2-40B4-BE49-F238E27FC236}">
                <a16:creationId xmlns:a16="http://schemas.microsoft.com/office/drawing/2014/main" id="{B7547330-B12F-EE8F-B90C-F31494080649}"/>
              </a:ext>
            </a:extLst>
          </p:cNvPr>
          <p:cNvSpPr txBox="1"/>
          <p:nvPr/>
        </p:nvSpPr>
        <p:spPr>
          <a:xfrm>
            <a:off x="763324" y="4243311"/>
            <a:ext cx="5332675" cy="1477328"/>
          </a:xfrm>
          <a:prstGeom prst="rect">
            <a:avLst/>
          </a:prstGeom>
          <a:solidFill>
            <a:schemeClr val="accent5">
              <a:lumMod val="20000"/>
              <a:lumOff val="80000"/>
            </a:schemeClr>
          </a:solidFill>
        </p:spPr>
        <p:txBody>
          <a:bodyPr wrap="square">
            <a:spAutoFit/>
          </a:bodyPr>
          <a:lstStyle/>
          <a:p>
            <a:pPr marL="0" indent="0">
              <a:buNone/>
            </a:pP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参考</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東大など、脳の活動パターンから自閉症スペクトラムを見分けるＡＩ技術開発</a:t>
            </a:r>
            <a:br>
              <a:rPr kumimoji="1" lang="en-US" altLang="ja-JP" dirty="0">
                <a:latin typeface="メイリオ" panose="020B0604030504040204" pitchFamily="50" charset="-128"/>
                <a:ea typeface="メイリオ" panose="020B0604030504040204" pitchFamily="50" charset="-128"/>
              </a:rPr>
            </a:br>
            <a:r>
              <a:rPr kumimoji="1"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日刊工業新聞</a:t>
            </a:r>
            <a:r>
              <a:rPr lang="en-US" altLang="ja-JP" dirty="0">
                <a:latin typeface="メイリオ" panose="020B0604030504040204" pitchFamily="50" charset="-128"/>
                <a:ea typeface="メイリオ" panose="020B0604030504040204" pitchFamily="50" charset="-128"/>
              </a:rPr>
              <a:t>2016/4/15</a:t>
            </a:r>
            <a:br>
              <a:rPr lang="en-US" altLang="ja-JP"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     https://www.nikkan.co.jp/articles/view/</a:t>
            </a:r>
            <a:br>
              <a:rPr lang="en-US" altLang="ja-JP"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             00381976?gnr_footer=0002218</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23672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3317-F58C-F7C3-276D-6088C2E41240}"/>
            </a:ext>
          </a:extLst>
        </p:cNvPr>
        <p:cNvGrpSpPr/>
        <p:nvPr/>
      </p:nvGrpSpPr>
      <p:grpSpPr>
        <a:xfrm>
          <a:off x="0" y="0"/>
          <a:ext cx="0" cy="0"/>
          <a:chOff x="0" y="0"/>
          <a:chExt cx="0" cy="0"/>
        </a:xfrm>
      </p:grpSpPr>
      <p:pic>
        <p:nvPicPr>
          <p:cNvPr id="7" name="コンテンツ プレースホルダー 4" descr="コンセプトは、DNA研究の革新の背景です。ストックフォト">
            <a:extLst>
              <a:ext uri="{FF2B5EF4-FFF2-40B4-BE49-F238E27FC236}">
                <a16:creationId xmlns:a16="http://schemas.microsoft.com/office/drawing/2014/main" id="{1C9AF9E8-116B-5324-C8C0-5D63916140B7}"/>
              </a:ext>
            </a:extLst>
          </p:cNvPr>
          <p:cNvPicPr>
            <a:picLocks noGrp="1" noChangeAspect="1"/>
          </p:cNvPicPr>
          <p:nvPr>
            <p:ph sz="half" idx="1"/>
          </p:nvPr>
        </p:nvPicPr>
        <p:blipFill>
          <a:blip r:embed="rId3"/>
          <a:srcRect l="22978" t="-11024" r="28491" b="11022"/>
          <a:stretch>
            <a:fillRect/>
          </a:stretch>
        </p:blipFill>
        <p:spPr>
          <a:xfrm>
            <a:off x="7206018" y="-15723"/>
            <a:ext cx="4985982" cy="6857990"/>
          </a:xfrm>
          <a:prstGeom prst="rect">
            <a:avLst/>
          </a:prstGeom>
        </p:spPr>
      </p:pic>
      <p:sp>
        <p:nvSpPr>
          <p:cNvPr id="14" name="タイトル 1">
            <a:extLst>
              <a:ext uri="{FF2B5EF4-FFF2-40B4-BE49-F238E27FC236}">
                <a16:creationId xmlns:a16="http://schemas.microsoft.com/office/drawing/2014/main" id="{F94BAE06-C1CB-450C-9D86-638EB8A1BC88}"/>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7A7E7FC6-A466-D766-A402-52388AEA1F47}"/>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E2B99A09-FFCF-0B42-77B3-5339DDCAF9BB}"/>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7BA090F9-5063-6267-D890-B4EF271745A8}"/>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3.4. </a:t>
            </a:r>
            <a:r>
              <a:rPr lang="ja-JP" altLang="en-US" sz="2400" b="1" dirty="0">
                <a:solidFill>
                  <a:srgbClr val="002060"/>
                </a:solidFill>
                <a:latin typeface="メイリオ"/>
                <a:ea typeface="メイリオ"/>
              </a:rPr>
              <a:t>現時点での研究動向</a:t>
            </a:r>
          </a:p>
        </p:txBody>
      </p:sp>
      <p:sp>
        <p:nvSpPr>
          <p:cNvPr id="3" name="テキスト ボックス 2">
            <a:extLst>
              <a:ext uri="{FF2B5EF4-FFF2-40B4-BE49-F238E27FC236}">
                <a16:creationId xmlns:a16="http://schemas.microsoft.com/office/drawing/2014/main" id="{53DC85CD-91F8-D35E-C2EB-C8424E370E6B}"/>
              </a:ext>
            </a:extLst>
          </p:cNvPr>
          <p:cNvSpPr txBox="1"/>
          <p:nvPr/>
        </p:nvSpPr>
        <p:spPr>
          <a:xfrm>
            <a:off x="365760" y="1242053"/>
            <a:ext cx="6580950" cy="4747453"/>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ここは楽観的な話</a:t>
            </a:r>
            <a:endParaRPr lang="en-US" altLang="ja-JP" sz="2400" b="1" dirty="0">
              <a:latin typeface="メイリオ" panose="020B0604030504040204" pitchFamily="50" charset="-128"/>
              <a:ea typeface="メイリオ" panose="020B0604030504040204" pitchFamily="50" charset="-128"/>
            </a:endParaRP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遺伝学の進展</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solidFill>
                  <a:srgbClr val="FF0000"/>
                </a:solidFill>
                <a:latin typeface="メイリオ" panose="020B0604030504040204" pitchFamily="50" charset="-128"/>
                <a:ea typeface="メイリオ" panose="020B0604030504040204" pitchFamily="50" charset="-128"/>
              </a:rPr>
              <a:t>遺伝学</a:t>
            </a:r>
            <a:r>
              <a:rPr lang="ja-JP" altLang="en-US" sz="2400" dirty="0">
                <a:latin typeface="メイリオ" panose="020B0604030504040204" pitchFamily="50" charset="-128"/>
                <a:ea typeface="メイリオ" panose="020B0604030504040204" pitchFamily="50" charset="-128"/>
              </a:rPr>
              <a:t>の研究は</a:t>
            </a:r>
            <a:r>
              <a:rPr lang="ja-JP" altLang="en-US" sz="2400" b="1" dirty="0">
                <a:latin typeface="メイリオ" panose="020B0604030504040204" pitchFamily="50" charset="-128"/>
                <a:ea typeface="メイリオ" panose="020B0604030504040204" pitchFamily="50" charset="-128"/>
              </a:rPr>
              <a:t>病気の原因解明に貢献</a:t>
            </a:r>
            <a:r>
              <a:rPr lang="ja-JP" altLang="en-US" sz="2400" dirty="0">
                <a:latin typeface="メイリオ" panose="020B0604030504040204" pitchFamily="50" charset="-128"/>
                <a:ea typeface="メイリオ" panose="020B0604030504040204" pitchFamily="50" charset="-128"/>
              </a:rPr>
              <a:t>し、</a:t>
            </a: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個別化医療</a:t>
            </a:r>
            <a:r>
              <a:rPr lang="ja-JP" altLang="en-US" sz="2400" dirty="0">
                <a:latin typeface="メイリオ" panose="020B0604030504040204" pitchFamily="50" charset="-128"/>
                <a:ea typeface="メイリオ" panose="020B0604030504040204" pitchFamily="50" charset="-128"/>
              </a:rPr>
              <a:t>の可能性を広げている。</a:t>
            </a: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神経科学の発展</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solidFill>
                  <a:srgbClr val="FF0000"/>
                </a:solidFill>
                <a:latin typeface="メイリオ" panose="020B0604030504040204" pitchFamily="50" charset="-128"/>
                <a:ea typeface="メイリオ" panose="020B0604030504040204" pitchFamily="50" charset="-128"/>
              </a:rPr>
              <a:t>神経科学</a:t>
            </a:r>
            <a:r>
              <a:rPr lang="ja-JP" altLang="en-US" sz="2400" dirty="0">
                <a:latin typeface="メイリオ" panose="020B0604030504040204" pitchFamily="50" charset="-128"/>
                <a:ea typeface="メイリオ" panose="020B0604030504040204" pitchFamily="50" charset="-128"/>
              </a:rPr>
              <a:t>は</a:t>
            </a:r>
            <a:r>
              <a:rPr lang="ja-JP" altLang="en-US" sz="2400" b="1" dirty="0">
                <a:latin typeface="メイリオ" panose="020B0604030504040204" pitchFamily="50" charset="-128"/>
                <a:ea typeface="メイリオ" panose="020B0604030504040204" pitchFamily="50" charset="-128"/>
              </a:rPr>
              <a:t>脳の機能理解を深め</a:t>
            </a:r>
            <a:r>
              <a:rPr lang="ja-JP" altLang="en-US"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新しい</a:t>
            </a:r>
            <a:r>
              <a:rPr lang="ja-JP" altLang="en-US" sz="2400" b="1" dirty="0">
                <a:latin typeface="メイリオ" panose="020B0604030504040204" pitchFamily="50" charset="-128"/>
                <a:ea typeface="メイリオ" panose="020B0604030504040204" pitchFamily="50" charset="-128"/>
              </a:rPr>
              <a:t>支援技術の開発</a:t>
            </a:r>
            <a:r>
              <a:rPr lang="ja-JP" altLang="en-US" sz="2400" dirty="0">
                <a:latin typeface="メイリオ" panose="020B0604030504040204" pitchFamily="50" charset="-128"/>
                <a:ea typeface="メイリオ" panose="020B0604030504040204" pitchFamily="50" charset="-128"/>
              </a:rPr>
              <a:t>に役立っている。</a:t>
            </a: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早期発見と介入</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b="1" dirty="0">
                <a:solidFill>
                  <a:srgbClr val="FF0000"/>
                </a:solidFill>
                <a:latin typeface="メイリオ" panose="020B0604030504040204" pitchFamily="50" charset="-128"/>
                <a:ea typeface="メイリオ" panose="020B0604030504040204" pitchFamily="50" charset="-128"/>
              </a:rPr>
              <a:t>早期発見と介入</a:t>
            </a:r>
            <a:r>
              <a:rPr lang="ja-JP" altLang="en-US" sz="2400" dirty="0">
                <a:latin typeface="メイリオ" panose="020B0604030504040204" pitchFamily="50" charset="-128"/>
                <a:ea typeface="メイリオ" panose="020B0604030504040204" pitchFamily="50" charset="-128"/>
              </a:rPr>
              <a:t>は効果的な</a:t>
            </a:r>
            <a:r>
              <a:rPr lang="ja-JP" altLang="en-US" sz="2400" b="1" dirty="0">
                <a:latin typeface="メイリオ" panose="020B0604030504040204" pitchFamily="50" charset="-128"/>
                <a:ea typeface="メイリオ" panose="020B0604030504040204" pitchFamily="50" charset="-128"/>
              </a:rPr>
              <a:t>治療・支援</a:t>
            </a:r>
            <a:r>
              <a:rPr lang="ja-JP" altLang="en-US" sz="2400" dirty="0">
                <a:latin typeface="メイリオ" panose="020B0604030504040204" pitchFamily="50" charset="-128"/>
                <a:ea typeface="メイリオ" panose="020B0604030504040204" pitchFamily="50" charset="-128"/>
              </a:rPr>
              <a:t>の鍵として重要とされている。</a:t>
            </a:r>
            <a:endParaRPr kumimoji="1" lang="ja-JP" altLang="en-US" sz="2400" dirty="0">
              <a:latin typeface="メイリオ" panose="020B0604030504040204" pitchFamily="50" charset="-128"/>
              <a:ea typeface="メイリオ" panose="020B0604030504040204" pitchFamily="50" charset="-128"/>
            </a:endParaRPr>
          </a:p>
        </p:txBody>
      </p:sp>
      <p:sp>
        <p:nvSpPr>
          <p:cNvPr id="8" name="日付プレースホルダー 7">
            <a:extLst>
              <a:ext uri="{FF2B5EF4-FFF2-40B4-BE49-F238E27FC236}">
                <a16:creationId xmlns:a16="http://schemas.microsoft.com/office/drawing/2014/main" id="{6F7A317A-5D55-0D97-CB7B-7BD5C92A3F6A}"/>
              </a:ext>
            </a:extLst>
          </p:cNvPr>
          <p:cNvSpPr>
            <a:spLocks noGrp="1"/>
          </p:cNvSpPr>
          <p:nvPr>
            <p:ph type="dt" sz="half" idx="10"/>
          </p:nvPr>
        </p:nvSpPr>
        <p:spPr/>
        <p:txBody>
          <a:bodyPr/>
          <a:lstStyle/>
          <a:p>
            <a:r>
              <a:rPr lang="en-US" altLang="ja-JP"/>
              <a:t>7 Sep. 2025</a:t>
            </a:r>
            <a:endParaRPr lang="ja-JP" altLang="en-US" dirty="0"/>
          </a:p>
        </p:txBody>
      </p:sp>
      <p:sp>
        <p:nvSpPr>
          <p:cNvPr id="2" name="スライド番号プレースホルダー 1">
            <a:extLst>
              <a:ext uri="{FF2B5EF4-FFF2-40B4-BE49-F238E27FC236}">
                <a16:creationId xmlns:a16="http://schemas.microsoft.com/office/drawing/2014/main" id="{095F54AF-0699-1A06-766F-BA714D2E3583}"/>
              </a:ext>
            </a:extLst>
          </p:cNvPr>
          <p:cNvSpPr>
            <a:spLocks noGrp="1"/>
          </p:cNvSpPr>
          <p:nvPr>
            <p:ph type="sldNum" sz="quarter" idx="4"/>
          </p:nvPr>
        </p:nvSpPr>
        <p:spPr/>
        <p:txBody>
          <a:bodyPr/>
          <a:lstStyle/>
          <a:p>
            <a:fld id="{0FC7BD1B-E960-41A9-9552-6F9FCDC397B9}" type="slidenum">
              <a:rPr lang="ja-JP" altLang="en-US" b="1" smtClean="0">
                <a:solidFill>
                  <a:schemeClr val="bg1"/>
                </a:solidFill>
              </a:rPr>
              <a:pPr/>
              <a:t>16</a:t>
            </a:fld>
            <a:r>
              <a:rPr lang="en-US" altLang="ja-JP" sz="1800" dirty="0">
                <a:solidFill>
                  <a:schemeClr val="bg1"/>
                </a:solidFill>
              </a:rPr>
              <a:t>/32</a:t>
            </a:r>
            <a:endParaRPr lang="ja-JP" altLang="en-US" sz="1800" dirty="0">
              <a:solidFill>
                <a:schemeClr val="bg1"/>
              </a:solidFill>
            </a:endParaRPr>
          </a:p>
        </p:txBody>
      </p:sp>
    </p:spTree>
    <p:extLst>
      <p:ext uri="{BB962C8B-B14F-4D97-AF65-F5344CB8AC3E}">
        <p14:creationId xmlns:p14="http://schemas.microsoft.com/office/powerpoint/2010/main" val="347357159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3E4D-6555-9E8B-7D8D-A27F6E90514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1986B5A-C1D4-DCBB-7DDB-180BB5A419EF}"/>
              </a:ext>
            </a:extLst>
          </p:cNvPr>
          <p:cNvSpPr/>
          <p:nvPr/>
        </p:nvSpPr>
        <p:spPr>
          <a:xfrm>
            <a:off x="3973287" y="723278"/>
            <a:ext cx="8210851" cy="6103244"/>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夜にライトアップされた建物&#10;&#10;AI 生成コンテンツは誤りを含む可能性があります。">
            <a:extLst>
              <a:ext uri="{FF2B5EF4-FFF2-40B4-BE49-F238E27FC236}">
                <a16:creationId xmlns:a16="http://schemas.microsoft.com/office/drawing/2014/main" id="{96FB36B3-22CB-2054-2B11-555575ADB869}"/>
              </a:ext>
            </a:extLst>
          </p:cNvPr>
          <p:cNvPicPr>
            <a:picLocks noChangeAspect="1"/>
          </p:cNvPicPr>
          <p:nvPr/>
        </p:nvPicPr>
        <p:blipFill>
          <a:blip r:embed="rId3">
            <a:extLst>
              <a:ext uri="{28A0092B-C50C-407E-A947-70E740481C1C}">
                <a14:useLocalDpi xmlns:a14="http://schemas.microsoft.com/office/drawing/2010/main" val="0"/>
              </a:ext>
            </a:extLst>
          </a:blip>
          <a:srcRect t="-1825"/>
          <a:stretch>
            <a:fillRect/>
          </a:stretch>
        </p:blipFill>
        <p:spPr>
          <a:xfrm>
            <a:off x="7595155" y="739011"/>
            <a:ext cx="4509135" cy="6118989"/>
          </a:xfrm>
          <a:prstGeom prst="rect">
            <a:avLst/>
          </a:prstGeom>
        </p:spPr>
      </p:pic>
      <p:sp>
        <p:nvSpPr>
          <p:cNvPr id="14" name="タイトル 1">
            <a:extLst>
              <a:ext uri="{FF2B5EF4-FFF2-40B4-BE49-F238E27FC236}">
                <a16:creationId xmlns:a16="http://schemas.microsoft.com/office/drawing/2014/main" id="{9FBE90AC-08B3-2277-31DE-B5084089A6E9}"/>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080A7E28-2557-303B-91AC-597FA43AC123}"/>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4EEB5E54-1283-8F80-2FAA-83824436D5BA}"/>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217F46FA-62CB-DBC6-71F1-CBF08627F3D5}"/>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i="1" dirty="0">
                <a:solidFill>
                  <a:srgbClr val="002060"/>
                </a:solidFill>
                <a:latin typeface="メイリオ"/>
                <a:ea typeface="メイリオ"/>
              </a:rPr>
              <a:t>4</a:t>
            </a:r>
            <a:r>
              <a:rPr lang="en-US" altLang="ja-JP" sz="2400" b="1" dirty="0">
                <a:solidFill>
                  <a:srgbClr val="002060"/>
                </a:solidFill>
                <a:latin typeface="メイリオ"/>
                <a:ea typeface="メイリオ"/>
              </a:rPr>
              <a:t>.1. ASD</a:t>
            </a:r>
            <a:r>
              <a:rPr lang="ja-JP" altLang="en-US" sz="2400" b="1" dirty="0">
                <a:solidFill>
                  <a:srgbClr val="002060"/>
                </a:solidFill>
                <a:latin typeface="メイリオ"/>
                <a:ea typeface="メイリオ"/>
              </a:rPr>
              <a:t>の支援と社会的取り組み</a:t>
            </a:r>
          </a:p>
        </p:txBody>
      </p:sp>
      <p:sp>
        <p:nvSpPr>
          <p:cNvPr id="3" name="テキスト ボックス 2">
            <a:extLst>
              <a:ext uri="{FF2B5EF4-FFF2-40B4-BE49-F238E27FC236}">
                <a16:creationId xmlns:a16="http://schemas.microsoft.com/office/drawing/2014/main" id="{AD07F45C-F510-1F3C-BB0F-E950F1D56F46}"/>
              </a:ext>
            </a:extLst>
          </p:cNvPr>
          <p:cNvSpPr txBox="1"/>
          <p:nvPr/>
        </p:nvSpPr>
        <p:spPr>
          <a:xfrm>
            <a:off x="4246908" y="1060669"/>
            <a:ext cx="6107372" cy="1477328"/>
          </a:xfrm>
          <a:prstGeom prst="rect">
            <a:avLst/>
          </a:prstGeom>
          <a:noFill/>
        </p:spPr>
        <p:txBody>
          <a:bodyPr wrap="square">
            <a:spAutoFit/>
          </a:bodyPr>
          <a:lstStyle/>
          <a:p>
            <a:r>
              <a:rPr lang="ja-JP" altLang="en-US" sz="1800" dirty="0">
                <a:solidFill>
                  <a:schemeClr val="bg1"/>
                </a:solidFill>
                <a:latin typeface="メイリオ" panose="020B0604030504040204" pitchFamily="50" charset="-128"/>
                <a:ea typeface="メイリオ" panose="020B0604030504040204" pitchFamily="50" charset="-128"/>
              </a:rPr>
              <a:t>東京タワーや筆者自宅近くの</a:t>
            </a:r>
            <a:endParaRPr lang="en-US" altLang="ja-JP" sz="1800" dirty="0">
              <a:solidFill>
                <a:schemeClr val="bg1"/>
              </a:solidFill>
              <a:latin typeface="メイリオ" panose="020B0604030504040204" pitchFamily="50" charset="-128"/>
              <a:ea typeface="メイリオ" panose="020B0604030504040204" pitchFamily="50" charset="-128"/>
            </a:endParaRPr>
          </a:p>
          <a:p>
            <a:r>
              <a:rPr lang="ja-JP" altLang="en-US" sz="1800" dirty="0">
                <a:solidFill>
                  <a:schemeClr val="bg1"/>
                </a:solidFill>
                <a:latin typeface="メイリオ" panose="020B0604030504040204" pitchFamily="50" charset="-128"/>
                <a:ea typeface="メイリオ" panose="020B0604030504040204" pitchFamily="50" charset="-128"/>
              </a:rPr>
              <a:t>江戸川区</a:t>
            </a:r>
            <a:r>
              <a:rPr kumimoji="1" lang="ja-JP" altLang="en-US" sz="1800" dirty="0">
                <a:solidFill>
                  <a:schemeClr val="bg1"/>
                </a:solidFill>
                <a:latin typeface="メイリオ" panose="020B0604030504040204" pitchFamily="50" charset="-128"/>
                <a:ea typeface="メイリオ" panose="020B0604030504040204" pitchFamily="50" charset="-128"/>
              </a:rPr>
              <a:t>タワーホール船堀</a:t>
            </a:r>
            <a:r>
              <a:rPr kumimoji="1" lang="en-US" altLang="ja-JP" sz="1800" dirty="0">
                <a:solidFill>
                  <a:schemeClr val="bg1"/>
                </a:solidFill>
                <a:latin typeface="メイリオ" panose="020B0604030504040204" pitchFamily="50" charset="-128"/>
                <a:ea typeface="メイリオ" panose="020B0604030504040204" pitchFamily="50" charset="-128"/>
              </a:rPr>
              <a:t>(2025)</a:t>
            </a:r>
          </a:p>
          <a:p>
            <a:endParaRPr kumimoji="1" lang="en-US" altLang="ja-JP" sz="1800" dirty="0">
              <a:solidFill>
                <a:schemeClr val="bg1"/>
              </a:solidFill>
              <a:latin typeface="メイリオ" panose="020B0604030504040204" pitchFamily="50" charset="-128"/>
              <a:ea typeface="メイリオ" panose="020B0604030504040204" pitchFamily="50" charset="-128"/>
            </a:endParaRPr>
          </a:p>
          <a:p>
            <a:r>
              <a:rPr kumimoji="1" lang="en-US" altLang="ja-JP" sz="1800" dirty="0">
                <a:solidFill>
                  <a:schemeClr val="bg1"/>
                </a:solidFill>
                <a:latin typeface="メイリオ" panose="020B0604030504040204" pitchFamily="50" charset="-128"/>
                <a:ea typeface="メイリオ" panose="020B0604030504040204" pitchFamily="50" charset="-128"/>
              </a:rPr>
              <a:t>4/2</a:t>
            </a:r>
            <a:r>
              <a:rPr kumimoji="1" lang="ja-JP" altLang="en-US" sz="1800" dirty="0">
                <a:solidFill>
                  <a:schemeClr val="bg1"/>
                </a:solidFill>
                <a:latin typeface="メイリオ" panose="020B0604030504040204" pitchFamily="50" charset="-128"/>
                <a:ea typeface="メイリオ" panose="020B0604030504040204" pitchFamily="50" charset="-128"/>
              </a:rPr>
              <a:t>の世界自閉症啓発デーに関連して</a:t>
            </a:r>
            <a:br>
              <a:rPr kumimoji="1" lang="en-US" altLang="ja-JP" sz="1800" dirty="0">
                <a:solidFill>
                  <a:schemeClr val="bg1"/>
                </a:solidFill>
                <a:latin typeface="メイリオ" panose="020B0604030504040204" pitchFamily="50" charset="-128"/>
                <a:ea typeface="メイリオ" panose="020B0604030504040204" pitchFamily="50" charset="-128"/>
              </a:rPr>
            </a:br>
            <a:r>
              <a:rPr kumimoji="1" lang="ja-JP" altLang="en-US" sz="1800" b="1" dirty="0">
                <a:solidFill>
                  <a:schemeClr val="bg1"/>
                </a:solidFill>
                <a:effectLst>
                  <a:outerShdw blurRad="38100" dist="38100" dir="2700000" algn="tl">
                    <a:srgbClr val="000000">
                      <a:alpha val="43137"/>
                    </a:srgbClr>
                  </a:outerShdw>
                </a:effectLst>
                <a:highlight>
                  <a:srgbClr val="CCECFF"/>
                </a:highlight>
                <a:latin typeface="メイリオ" panose="020B0604030504040204" pitchFamily="50" charset="-128"/>
                <a:ea typeface="メイリオ" panose="020B0604030504040204" pitchFamily="50" charset="-128"/>
              </a:rPr>
              <a:t>ブルーライトアップ</a:t>
            </a:r>
            <a:r>
              <a:rPr kumimoji="1" lang="ja-JP" altLang="en-US" sz="1800" dirty="0">
                <a:solidFill>
                  <a:schemeClr val="bg1"/>
                </a:solidFill>
                <a:latin typeface="メイリオ" panose="020B0604030504040204" pitchFamily="50" charset="-128"/>
                <a:ea typeface="メイリオ" panose="020B0604030504040204" pitchFamily="50" charset="-128"/>
              </a:rPr>
              <a:t>している</a:t>
            </a:r>
          </a:p>
        </p:txBody>
      </p:sp>
      <p:sp>
        <p:nvSpPr>
          <p:cNvPr id="8" name="日付プレースホルダー 7">
            <a:extLst>
              <a:ext uri="{FF2B5EF4-FFF2-40B4-BE49-F238E27FC236}">
                <a16:creationId xmlns:a16="http://schemas.microsoft.com/office/drawing/2014/main" id="{FD9E838D-599C-9ECE-5721-B8AD99B99D21}"/>
              </a:ext>
            </a:extLst>
          </p:cNvPr>
          <p:cNvSpPr>
            <a:spLocks noGrp="1"/>
          </p:cNvSpPr>
          <p:nvPr>
            <p:ph type="dt" sz="half" idx="10"/>
          </p:nvPr>
        </p:nvSpPr>
        <p:spPr/>
        <p:txBody>
          <a:bodyPr/>
          <a:lstStyle/>
          <a:p>
            <a:r>
              <a:rPr lang="en-US" altLang="ja-JP">
                <a:solidFill>
                  <a:schemeClr val="bg1"/>
                </a:solidFill>
              </a:rPr>
              <a:t>7 Sep. 2025</a:t>
            </a:r>
            <a:endParaRPr lang="ja-JP" altLang="en-US" dirty="0">
              <a:solidFill>
                <a:schemeClr val="bg1"/>
              </a:solidFill>
            </a:endParaRPr>
          </a:p>
        </p:txBody>
      </p:sp>
      <p:sp>
        <p:nvSpPr>
          <p:cNvPr id="13" name="スライド番号プレースホルダー 12">
            <a:extLst>
              <a:ext uri="{FF2B5EF4-FFF2-40B4-BE49-F238E27FC236}">
                <a16:creationId xmlns:a16="http://schemas.microsoft.com/office/drawing/2014/main" id="{25244C1C-224B-0556-4E81-F5ED61472755}"/>
              </a:ext>
            </a:extLst>
          </p:cNvPr>
          <p:cNvSpPr>
            <a:spLocks noGrp="1"/>
          </p:cNvSpPr>
          <p:nvPr>
            <p:ph type="sldNum" sz="quarter" idx="4"/>
          </p:nvPr>
        </p:nvSpPr>
        <p:spPr/>
        <p:txBody>
          <a:bodyPr/>
          <a:lstStyle/>
          <a:p>
            <a:fld id="{0FC7BD1B-E960-41A9-9552-6F9FCDC397B9}" type="slidenum">
              <a:rPr lang="ja-JP" altLang="en-US" b="1" smtClean="0">
                <a:solidFill>
                  <a:schemeClr val="bg1"/>
                </a:solidFill>
              </a:rPr>
              <a:pPr/>
              <a:t>17</a:t>
            </a:fld>
            <a:r>
              <a:rPr lang="en-US" altLang="ja-JP" sz="1800" dirty="0">
                <a:solidFill>
                  <a:schemeClr val="bg1"/>
                </a:solidFill>
              </a:rPr>
              <a:t>/32</a:t>
            </a:r>
            <a:endParaRPr lang="ja-JP" altLang="en-US" sz="1800" dirty="0">
              <a:solidFill>
                <a:schemeClr val="bg1"/>
              </a:solidFill>
            </a:endParaRPr>
          </a:p>
        </p:txBody>
      </p:sp>
      <p:pic>
        <p:nvPicPr>
          <p:cNvPr id="1026" name="Picture 2">
            <a:extLst>
              <a:ext uri="{FF2B5EF4-FFF2-40B4-BE49-F238E27FC236}">
                <a16:creationId xmlns:a16="http://schemas.microsoft.com/office/drawing/2014/main" id="{7186F4C1-FF79-9C14-D7DA-64378F1A7E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23" t="5184" r="29528" b="5820"/>
          <a:stretch>
            <a:fillRect/>
          </a:stretch>
        </p:blipFill>
        <p:spPr bwMode="auto">
          <a:xfrm>
            <a:off x="7861" y="739011"/>
            <a:ext cx="3965426" cy="610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90994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0341-7776-4FDE-3153-9242344B1DDB}"/>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265BB3AD-4D5A-DB6B-35CC-1E45A96121BD}"/>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C31FA4D7-F13A-F4E4-A55F-9108F8228EF5}"/>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D1410DFF-AA35-78FF-7736-BCFFE461BFC1}"/>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D01A21D9-D95B-1657-FB74-2FFCD2611625}"/>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4.2. </a:t>
            </a:r>
            <a:r>
              <a:rPr lang="ja-JP" altLang="en-US" sz="2400" b="1" dirty="0">
                <a:solidFill>
                  <a:srgbClr val="002060"/>
                </a:solidFill>
                <a:latin typeface="メイリオ"/>
                <a:ea typeface="メイリオ"/>
              </a:rPr>
              <a:t>教育や療育におけるアプローチ</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仕事でも有用</a:t>
            </a:r>
            <a:r>
              <a:rPr lang="en-US" altLang="ja-JP" sz="2400" b="1" dirty="0">
                <a:solidFill>
                  <a:srgbClr val="002060"/>
                </a:solidFill>
                <a:latin typeface="メイリオ"/>
                <a:ea typeface="メイリオ"/>
              </a:rPr>
              <a:t>)</a:t>
            </a:r>
            <a:endParaRPr lang="ja-JP" altLang="en-US" sz="2400" b="1" dirty="0">
              <a:solidFill>
                <a:srgbClr val="002060"/>
              </a:solidFill>
              <a:latin typeface="メイリオ"/>
              <a:ea typeface="メイリオ"/>
            </a:endParaRPr>
          </a:p>
        </p:txBody>
      </p:sp>
      <p:sp>
        <p:nvSpPr>
          <p:cNvPr id="3" name="テキスト ボックス 2">
            <a:extLst>
              <a:ext uri="{FF2B5EF4-FFF2-40B4-BE49-F238E27FC236}">
                <a16:creationId xmlns:a16="http://schemas.microsoft.com/office/drawing/2014/main" id="{DBB54DA9-2345-39C5-C735-1FFAC92E4EE0}"/>
              </a:ext>
            </a:extLst>
          </p:cNvPr>
          <p:cNvSpPr txBox="1"/>
          <p:nvPr/>
        </p:nvSpPr>
        <p:spPr>
          <a:xfrm>
            <a:off x="191068" y="847286"/>
            <a:ext cx="10517651" cy="5116785"/>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個別支援計画</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それぞれのニーズに合わせた</a:t>
            </a:r>
            <a:r>
              <a:rPr lang="ja-JP" altLang="en-US" sz="2400" b="1" dirty="0">
                <a:solidFill>
                  <a:srgbClr val="FF0000"/>
                </a:solidFill>
                <a:latin typeface="メイリオ" panose="020B0604030504040204" pitchFamily="50" charset="-128"/>
                <a:ea typeface="メイリオ" panose="020B0604030504040204" pitchFamily="50" charset="-128"/>
              </a:rPr>
              <a:t>個別支援計画</a:t>
            </a:r>
            <a:r>
              <a:rPr lang="ja-JP" altLang="en-US" sz="2400" dirty="0">
                <a:latin typeface="メイリオ" panose="020B0604030504040204" pitchFamily="50" charset="-128"/>
                <a:ea typeface="メイリオ" panose="020B0604030504040204" pitchFamily="50" charset="-128"/>
              </a:rPr>
              <a:t>が、</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効果的な教育と療育</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治療</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教育</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を実現する。</a:t>
            </a: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行動療法</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例</a:t>
            </a:r>
            <a:r>
              <a:rPr lang="en-US" altLang="ja-JP"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認知行動療法</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rPr>
              <a:t>問題となる行動を修正し、適切な</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行動を促し、</a:t>
            </a:r>
            <a:r>
              <a:rPr lang="ja-JP" altLang="en-US" sz="2400" b="1" dirty="0">
                <a:latin typeface="メイリオ" panose="020B0604030504040204" pitchFamily="50" charset="-128"/>
                <a:ea typeface="メイリオ" panose="020B0604030504040204" pitchFamily="50" charset="-128"/>
              </a:rPr>
              <a:t>望ましい習慣形成</a:t>
            </a:r>
            <a:r>
              <a:rPr lang="ja-JP" altLang="en-US" sz="2400" dirty="0">
                <a:latin typeface="メイリオ" panose="020B0604030504040204" pitchFamily="50" charset="-128"/>
                <a:ea typeface="メイリオ" panose="020B0604030504040204" pitchFamily="50" charset="-128"/>
              </a:rPr>
              <a:t>を支援する。</a:t>
            </a: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コミュニケーション支援</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対話能力や社会参加</a:t>
            </a:r>
            <a:r>
              <a:rPr lang="ja-JP" altLang="en-US" sz="2400" dirty="0">
                <a:latin typeface="メイリオ" panose="020B0604030504040204" pitchFamily="50" charset="-128"/>
                <a:ea typeface="メイリオ" panose="020B0604030504040204" pitchFamily="50" charset="-128"/>
              </a:rPr>
              <a:t>が向上する。</a:t>
            </a: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環境調整とスキル支援（仕事でも）</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生きる</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働く</a:t>
            </a:r>
            <a:r>
              <a:rPr lang="en-US" altLang="ja-JP" sz="2400" b="1" dirty="0">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環境を調整</a:t>
            </a:r>
            <a:r>
              <a:rPr lang="ja-JP" altLang="en-US" sz="2400" dirty="0">
                <a:latin typeface="メイリオ" panose="020B0604030504040204" pitchFamily="50" charset="-128"/>
                <a:ea typeface="メイリオ" panose="020B0604030504040204" pitchFamily="50" charset="-128"/>
              </a:rPr>
              <a:t>し、</a:t>
            </a:r>
            <a:r>
              <a:rPr lang="ja-JP" altLang="en-US" sz="2400" b="1" dirty="0">
                <a:latin typeface="メイリオ" panose="020B0604030504040204" pitchFamily="50" charset="-128"/>
                <a:ea typeface="メイリオ" panose="020B0604030504040204" pitchFamily="50" charset="-128"/>
              </a:rPr>
              <a:t>スキル支援</a:t>
            </a:r>
            <a:r>
              <a:rPr lang="ja-JP" altLang="en-US" sz="2400" dirty="0">
                <a:latin typeface="メイリオ" panose="020B0604030504040204" pitchFamily="50" charset="-128"/>
                <a:ea typeface="メイリオ" panose="020B0604030504040204" pitchFamily="50" charset="-128"/>
              </a:rPr>
              <a:t>を通じて</a:t>
            </a:r>
            <a:endParaRPr lang="en-US" altLang="ja-JP" sz="2400"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rPr>
              <a:t>自立や社会参加を促す。</a:t>
            </a:r>
            <a:endParaRPr kumimoji="1" lang="ja-JP" altLang="en-US" sz="2400" dirty="0">
              <a:latin typeface="メイリオ" panose="020B0604030504040204" pitchFamily="50" charset="-128"/>
              <a:ea typeface="メイリオ" panose="020B0604030504040204" pitchFamily="50" charset="-128"/>
            </a:endParaRPr>
          </a:p>
        </p:txBody>
      </p:sp>
      <p:pic>
        <p:nvPicPr>
          <p:cNvPr id="7" name="コンテンツ プレースホルダー 4" descr="生徒間の社会的距離を尊重する教室での教師の指導">
            <a:extLst>
              <a:ext uri="{FF2B5EF4-FFF2-40B4-BE49-F238E27FC236}">
                <a16:creationId xmlns:a16="http://schemas.microsoft.com/office/drawing/2014/main" id="{A70AC005-8A64-8FD6-3382-54628AFD4BC8}"/>
              </a:ext>
            </a:extLst>
          </p:cNvPr>
          <p:cNvPicPr>
            <a:picLocks noGrp="1" noChangeAspect="1"/>
          </p:cNvPicPr>
          <p:nvPr>
            <p:ph sz="half" idx="1"/>
          </p:nvPr>
        </p:nvPicPr>
        <p:blipFill>
          <a:blip r:embed="rId3"/>
          <a:srcRect t="1295" r="17033" b="2"/>
          <a:stretch>
            <a:fillRect/>
          </a:stretch>
        </p:blipFill>
        <p:spPr>
          <a:xfrm>
            <a:off x="7145570" y="1087946"/>
            <a:ext cx="4855362" cy="3849898"/>
          </a:xfrm>
          <a:prstGeom prst="rect">
            <a:avLst/>
          </a:prstGeom>
        </p:spPr>
      </p:pic>
      <p:sp>
        <p:nvSpPr>
          <p:cNvPr id="8" name="日付プレースホルダー 7">
            <a:extLst>
              <a:ext uri="{FF2B5EF4-FFF2-40B4-BE49-F238E27FC236}">
                <a16:creationId xmlns:a16="http://schemas.microsoft.com/office/drawing/2014/main" id="{889D26B2-7840-6F99-17FD-EFF93C83734C}"/>
              </a:ext>
            </a:extLst>
          </p:cNvPr>
          <p:cNvSpPr>
            <a:spLocks noGrp="1"/>
          </p:cNvSpPr>
          <p:nvPr>
            <p:ph type="dt" sz="half" idx="10"/>
          </p:nvPr>
        </p:nvSpPr>
        <p:spPr/>
        <p:txBody>
          <a:bodyPr/>
          <a:lstStyle/>
          <a:p>
            <a:r>
              <a:rPr lang="en-US" altLang="ja-JP"/>
              <a:t>7 Sep. 2025</a:t>
            </a:r>
            <a:endParaRPr lang="ja-JP" altLang="en-US" dirty="0"/>
          </a:p>
        </p:txBody>
      </p:sp>
      <p:sp>
        <p:nvSpPr>
          <p:cNvPr id="2" name="スライド番号プレースホルダー 1">
            <a:extLst>
              <a:ext uri="{FF2B5EF4-FFF2-40B4-BE49-F238E27FC236}">
                <a16:creationId xmlns:a16="http://schemas.microsoft.com/office/drawing/2014/main" id="{1D7F89F7-B946-72AF-A684-8CD390F3D260}"/>
              </a:ext>
            </a:extLst>
          </p:cNvPr>
          <p:cNvSpPr>
            <a:spLocks noGrp="1"/>
          </p:cNvSpPr>
          <p:nvPr>
            <p:ph type="sldNum" sz="quarter" idx="4"/>
          </p:nvPr>
        </p:nvSpPr>
        <p:spPr/>
        <p:txBody>
          <a:bodyPr/>
          <a:lstStyle/>
          <a:p>
            <a:fld id="{0FC7BD1B-E960-41A9-9552-6F9FCDC397B9}" type="slidenum">
              <a:rPr lang="ja-JP" altLang="en-US" b="1" smtClean="0"/>
              <a:pPr/>
              <a:t>18</a:t>
            </a:fld>
            <a:r>
              <a:rPr lang="en-US" altLang="ja-JP" sz="1800"/>
              <a:t>/32</a:t>
            </a:r>
            <a:endParaRPr lang="ja-JP" altLang="en-US" sz="1800" dirty="0"/>
          </a:p>
        </p:txBody>
      </p:sp>
    </p:spTree>
    <p:extLst>
      <p:ext uri="{BB962C8B-B14F-4D97-AF65-F5344CB8AC3E}">
        <p14:creationId xmlns:p14="http://schemas.microsoft.com/office/powerpoint/2010/main" val="38788387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1FB55-0C3D-46AE-02B2-BF95274CF4D3}"/>
            </a:ext>
          </a:extLst>
        </p:cNvPr>
        <p:cNvGrpSpPr/>
        <p:nvPr/>
      </p:nvGrpSpPr>
      <p:grpSpPr>
        <a:xfrm>
          <a:off x="0" y="0"/>
          <a:ext cx="0" cy="0"/>
          <a:chOff x="0" y="0"/>
          <a:chExt cx="0" cy="0"/>
        </a:xfrm>
      </p:grpSpPr>
      <p:pic>
        <p:nvPicPr>
          <p:cNvPr id="2" name="コンテンツ プレースホルダー 4" descr="紙人形ファミリー">
            <a:extLst>
              <a:ext uri="{FF2B5EF4-FFF2-40B4-BE49-F238E27FC236}">
                <a16:creationId xmlns:a16="http://schemas.microsoft.com/office/drawing/2014/main" id="{C5A45989-61C6-11AA-E47D-C9F06D1ABB4D}"/>
              </a:ext>
            </a:extLst>
          </p:cNvPr>
          <p:cNvPicPr>
            <a:picLocks noGrp="1" noChangeAspect="1"/>
          </p:cNvPicPr>
          <p:nvPr>
            <p:ph sz="half" idx="1"/>
          </p:nvPr>
        </p:nvPicPr>
        <p:blipFill>
          <a:blip r:embed="rId3"/>
          <a:srcRect l="11233" t="1" r="40536" b="3732"/>
          <a:stretch>
            <a:fillRect/>
          </a:stretch>
        </p:blipFill>
        <p:spPr>
          <a:xfrm>
            <a:off x="7487741" y="799614"/>
            <a:ext cx="4704259" cy="6042652"/>
          </a:xfrm>
          <a:prstGeom prst="rect">
            <a:avLst/>
          </a:prstGeom>
        </p:spPr>
      </p:pic>
      <p:sp>
        <p:nvSpPr>
          <p:cNvPr id="14" name="タイトル 1">
            <a:extLst>
              <a:ext uri="{FF2B5EF4-FFF2-40B4-BE49-F238E27FC236}">
                <a16:creationId xmlns:a16="http://schemas.microsoft.com/office/drawing/2014/main" id="{A75BF6C1-F777-9FC9-555F-2B466AD18D51}"/>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998F6749-C045-1BB1-B459-A2A62AA0B6F7}"/>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8BE4A5D6-91F4-1D18-9F36-EFFC91DFA209}"/>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836DFD82-09AF-2839-F5F9-9F66308785EF}"/>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4.3. </a:t>
            </a:r>
            <a:r>
              <a:rPr lang="ja-JP" altLang="en-US" sz="2400" b="1" dirty="0">
                <a:solidFill>
                  <a:srgbClr val="002060"/>
                </a:solidFill>
                <a:latin typeface="メイリオ"/>
                <a:ea typeface="メイリオ"/>
              </a:rPr>
              <a:t>家族や周囲の支援方法の例</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周囲・支援者向け</a:t>
            </a:r>
            <a:r>
              <a:rPr lang="en-US" altLang="ja-JP" sz="2400" b="1" dirty="0">
                <a:solidFill>
                  <a:srgbClr val="002060"/>
                </a:solidFill>
                <a:latin typeface="メイリオ"/>
                <a:ea typeface="メイリオ"/>
              </a:rPr>
              <a:t>)</a:t>
            </a:r>
            <a:endParaRPr lang="ja-JP" altLang="en-US" sz="2400" b="1" dirty="0">
              <a:solidFill>
                <a:srgbClr val="002060"/>
              </a:solidFill>
              <a:latin typeface="メイリオ"/>
              <a:ea typeface="メイリオ"/>
            </a:endParaRPr>
          </a:p>
        </p:txBody>
      </p:sp>
      <p:sp>
        <p:nvSpPr>
          <p:cNvPr id="7" name="テキスト ボックス 6">
            <a:extLst>
              <a:ext uri="{FF2B5EF4-FFF2-40B4-BE49-F238E27FC236}">
                <a16:creationId xmlns:a16="http://schemas.microsoft.com/office/drawing/2014/main" id="{385015A7-ED7A-D3E6-F249-61A09C3B0677}"/>
              </a:ext>
            </a:extLst>
          </p:cNvPr>
          <p:cNvSpPr txBox="1"/>
          <p:nvPr/>
        </p:nvSpPr>
        <p:spPr>
          <a:xfrm>
            <a:off x="365760" y="1099021"/>
            <a:ext cx="7304282" cy="4796185"/>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家族への情報提供</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solidFill>
                  <a:srgbClr val="0070C0"/>
                </a:solidFill>
                <a:latin typeface="メイリオ" panose="020B0604030504040204" pitchFamily="50" charset="-128"/>
                <a:ea typeface="メイリオ" panose="020B0604030504040204" pitchFamily="50" charset="-128"/>
              </a:rPr>
              <a:t>家族</a:t>
            </a:r>
            <a:r>
              <a:rPr lang="ja-JP" altLang="en-US" sz="2400" dirty="0">
                <a:latin typeface="メイリオ" panose="020B0604030504040204" pitchFamily="50" charset="-128"/>
                <a:ea typeface="メイリオ" panose="020B0604030504040204" pitchFamily="50" charset="-128"/>
              </a:rPr>
              <a:t>に</a:t>
            </a:r>
            <a:r>
              <a:rPr lang="ja-JP" altLang="en-US" sz="2400" b="1" dirty="0">
                <a:solidFill>
                  <a:srgbClr val="FF0000"/>
                </a:solidFill>
                <a:latin typeface="メイリオ" panose="020B0604030504040204" pitchFamily="50" charset="-128"/>
                <a:ea typeface="メイリオ" panose="020B0604030504040204" pitchFamily="50" charset="-128"/>
              </a:rPr>
              <a:t>適切な情報</a:t>
            </a:r>
            <a:r>
              <a:rPr lang="ja-JP" altLang="en-US" sz="2400" dirty="0">
                <a:latin typeface="メイリオ" panose="020B0604030504040204" pitchFamily="50" charset="-128"/>
                <a:ea typeface="メイリオ" panose="020B0604030504040204" pitchFamily="50" charset="-128"/>
              </a:rPr>
              <a:t>を提供することで、支援の</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理解と効果が高まる。</a:t>
            </a:r>
            <a:endParaRPr lang="en-US" altLang="ja-JP" sz="2400"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endParaRPr lang="ja-JP" altLang="en-US" sz="2400" dirty="0">
              <a:latin typeface="メイリオ" panose="020B0604030504040204" pitchFamily="50" charset="-128"/>
              <a:ea typeface="メイリオ" panose="020B0604030504040204" pitchFamily="50" charset="-128"/>
            </a:endParaRP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相談支援の重要性</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相談支援</a:t>
            </a:r>
            <a:r>
              <a:rPr lang="ja-JP" altLang="en-US" sz="2400" dirty="0">
                <a:latin typeface="メイリオ" panose="020B0604030504040204" pitchFamily="50" charset="-128"/>
                <a:ea typeface="メイリオ" panose="020B0604030504040204" pitchFamily="50" charset="-128"/>
              </a:rPr>
              <a:t>は</a:t>
            </a:r>
            <a:r>
              <a:rPr lang="ja-JP" altLang="en-US" sz="2400" b="1" dirty="0">
                <a:solidFill>
                  <a:srgbClr val="FF0000"/>
                </a:solidFill>
                <a:latin typeface="メイリオ" panose="020B0604030504040204" pitchFamily="50" charset="-128"/>
                <a:ea typeface="メイリオ" panose="020B0604030504040204" pitchFamily="50" charset="-128"/>
              </a:rPr>
              <a:t>ストレス軽減と問題解決</a:t>
            </a:r>
            <a:r>
              <a:rPr lang="ja-JP" altLang="en-US" sz="2400" dirty="0">
                <a:latin typeface="メイリオ" panose="020B0604030504040204" pitchFamily="50" charset="-128"/>
                <a:ea typeface="メイリオ" panose="020B0604030504040204" pitchFamily="50" charset="-128"/>
              </a:rPr>
              <a:t>に役立ち、</a:t>
            </a:r>
            <a:br>
              <a:rPr lang="en-US" altLang="ja-JP" sz="2400" dirty="0">
                <a:latin typeface="メイリオ" panose="020B0604030504040204" pitchFamily="50" charset="-128"/>
                <a:ea typeface="メイリオ" panose="020B0604030504040204" pitchFamily="50" charset="-128"/>
              </a:rPr>
            </a:br>
            <a:r>
              <a:rPr lang="ja-JP" altLang="en-US" sz="2400" b="1" dirty="0">
                <a:solidFill>
                  <a:srgbClr val="0070C0"/>
                </a:solidFill>
                <a:latin typeface="メイリオ" panose="020B0604030504040204" pitchFamily="50" charset="-128"/>
                <a:ea typeface="メイリオ" panose="020B0604030504040204" pitchFamily="50" charset="-128"/>
              </a:rPr>
              <a:t>家族</a:t>
            </a:r>
            <a:r>
              <a:rPr lang="ja-JP" altLang="en-US" sz="2400" dirty="0">
                <a:latin typeface="メイリオ" panose="020B0604030504040204" pitchFamily="50" charset="-128"/>
                <a:ea typeface="メイリオ" panose="020B0604030504040204" pitchFamily="50" charset="-128"/>
              </a:rPr>
              <a:t>の負担を軽くする。</a:t>
            </a:r>
            <a:endParaRPr lang="en-US" altLang="ja-JP" sz="2400"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endParaRPr lang="ja-JP" altLang="en-US" sz="2400" dirty="0">
              <a:latin typeface="メイリオ" panose="020B0604030504040204" pitchFamily="50" charset="-128"/>
              <a:ea typeface="メイリオ" panose="020B0604030504040204" pitchFamily="50" charset="-128"/>
            </a:endParaRP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solidFill>
                  <a:srgbClr val="0070C0"/>
                </a:solidFill>
                <a:latin typeface="メイリオ" panose="020B0604030504040204" pitchFamily="50" charset="-128"/>
                <a:ea typeface="メイリオ" panose="020B0604030504040204" pitchFamily="50" charset="-128"/>
              </a:rPr>
              <a:t>周囲</a:t>
            </a:r>
            <a:r>
              <a:rPr lang="ja-JP" altLang="en-US" sz="2400" b="1" u="sng" dirty="0">
                <a:latin typeface="メイリオ" panose="020B0604030504040204" pitchFamily="50" charset="-128"/>
                <a:ea typeface="メイリオ" panose="020B0604030504040204" pitchFamily="50" charset="-128"/>
              </a:rPr>
              <a:t>の理解と支援体制</a:t>
            </a:r>
            <a:r>
              <a:rPr lang="ja-JP" altLang="en-US" sz="2400" b="1" dirty="0">
                <a:latin typeface="メイリオ" panose="020B0604030504040204" pitchFamily="50" charset="-128"/>
                <a:ea typeface="メイリオ" panose="020B0604030504040204" pitchFamily="50" charset="-128"/>
              </a:rPr>
              <a:t>：</a:t>
            </a:r>
          </a:p>
          <a:p>
            <a:pPr marL="0" lvl="1" indent="0">
              <a:buNone/>
            </a:pPr>
            <a:r>
              <a:rPr lang="ja-JP" altLang="en-US" sz="2400" b="1" dirty="0">
                <a:solidFill>
                  <a:srgbClr val="0070C0"/>
                </a:solidFill>
                <a:latin typeface="メイリオ" panose="020B0604030504040204" pitchFamily="50" charset="-128"/>
                <a:ea typeface="メイリオ" panose="020B0604030504040204" pitchFamily="50" charset="-128"/>
              </a:rPr>
              <a:t>地域や周囲</a:t>
            </a:r>
            <a:r>
              <a:rPr lang="ja-JP" altLang="en-US" sz="2400" b="1" dirty="0">
                <a:solidFill>
                  <a:srgbClr val="FF0000"/>
                </a:solidFill>
                <a:latin typeface="メイリオ" panose="020B0604030504040204" pitchFamily="50" charset="-128"/>
                <a:ea typeface="メイリオ" panose="020B0604030504040204" pitchFamily="50" charset="-128"/>
              </a:rPr>
              <a:t>の支援体制の構築が、本人の生活の</a:t>
            </a:r>
            <a:br>
              <a:rPr lang="en-US" altLang="ja-JP" sz="2400" b="1" dirty="0">
                <a:solidFill>
                  <a:srgbClr val="FF0000"/>
                </a:solidFill>
                <a:latin typeface="メイリオ" panose="020B0604030504040204" pitchFamily="50" charset="-128"/>
                <a:ea typeface="メイリオ" panose="020B0604030504040204" pitchFamily="50" charset="-128"/>
              </a:rPr>
            </a:br>
            <a:r>
              <a:rPr lang="ja-JP" altLang="en-US" sz="2400" b="1" dirty="0">
                <a:solidFill>
                  <a:srgbClr val="FF0000"/>
                </a:solidFill>
                <a:latin typeface="メイリオ" panose="020B0604030504040204" pitchFamily="50" charset="-128"/>
                <a:ea typeface="メイリオ" panose="020B0604030504040204" pitchFamily="50" charset="-128"/>
              </a:rPr>
              <a:t>質の向上に繋がる。</a:t>
            </a: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もちろん職場も</a:t>
            </a:r>
            <a:r>
              <a:rPr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8" name="日付プレースホルダー 7">
            <a:extLst>
              <a:ext uri="{FF2B5EF4-FFF2-40B4-BE49-F238E27FC236}">
                <a16:creationId xmlns:a16="http://schemas.microsoft.com/office/drawing/2014/main" id="{4F522C40-A6AD-DA02-3013-99AE83B26DCA}"/>
              </a:ext>
            </a:extLst>
          </p:cNvPr>
          <p:cNvSpPr>
            <a:spLocks noGrp="1"/>
          </p:cNvSpPr>
          <p:nvPr>
            <p:ph type="dt" sz="half" idx="10"/>
          </p:nvPr>
        </p:nvSpPr>
        <p:spPr/>
        <p:txBody>
          <a:bodyPr/>
          <a:lstStyle/>
          <a:p>
            <a:r>
              <a:rPr lang="en-US" altLang="ja-JP"/>
              <a:t>7 Sep. 2025</a:t>
            </a:r>
            <a:endParaRPr lang="ja-JP" altLang="en-US" dirty="0"/>
          </a:p>
        </p:txBody>
      </p:sp>
      <p:sp>
        <p:nvSpPr>
          <p:cNvPr id="3" name="スライド番号プレースホルダー 2">
            <a:extLst>
              <a:ext uri="{FF2B5EF4-FFF2-40B4-BE49-F238E27FC236}">
                <a16:creationId xmlns:a16="http://schemas.microsoft.com/office/drawing/2014/main" id="{13DBED03-078E-B5BC-F7E9-16B50EA4A0E9}"/>
              </a:ext>
            </a:extLst>
          </p:cNvPr>
          <p:cNvSpPr>
            <a:spLocks noGrp="1"/>
          </p:cNvSpPr>
          <p:nvPr>
            <p:ph type="sldNum" sz="quarter" idx="4"/>
          </p:nvPr>
        </p:nvSpPr>
        <p:spPr/>
        <p:txBody>
          <a:bodyPr/>
          <a:lstStyle/>
          <a:p>
            <a:fld id="{0FC7BD1B-E960-41A9-9552-6F9FCDC397B9}" type="slidenum">
              <a:rPr lang="ja-JP" altLang="en-US" b="1" smtClean="0"/>
              <a:pPr/>
              <a:t>19</a:t>
            </a:fld>
            <a:r>
              <a:rPr lang="en-US" altLang="ja-JP" sz="1800"/>
              <a:t>/32</a:t>
            </a:r>
            <a:endParaRPr lang="ja-JP" altLang="en-US" sz="1800" dirty="0"/>
          </a:p>
        </p:txBody>
      </p:sp>
    </p:spTree>
    <p:extLst>
      <p:ext uri="{BB962C8B-B14F-4D97-AF65-F5344CB8AC3E}">
        <p14:creationId xmlns:p14="http://schemas.microsoft.com/office/powerpoint/2010/main" val="336089742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077AE3E2-2E8E-4913-B789-A38D3AD2A946}"/>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93195A0F-956E-4E1B-9A7A-0125095DCB00}"/>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D1622622-3296-4081-9B8A-A5664E03A283}"/>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F99BC56E-5F07-42BB-BB19-302AF70390E3}"/>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0.1. </a:t>
            </a:r>
            <a:r>
              <a:rPr lang="ja-JP" altLang="en-US" sz="2400" b="1" dirty="0">
                <a:solidFill>
                  <a:srgbClr val="002060"/>
                </a:solidFill>
                <a:latin typeface="メイリオ"/>
                <a:ea typeface="メイリオ"/>
              </a:rPr>
              <a:t>序：平等</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公平</a:t>
            </a:r>
            <a:r>
              <a:rPr lang="en-US" altLang="ja-JP" sz="2400" b="1" dirty="0">
                <a:solidFill>
                  <a:srgbClr val="002060"/>
                </a:solidFill>
                <a:latin typeface="メイリオ"/>
                <a:ea typeface="メイリオ"/>
              </a:rPr>
              <a:t>(DE&amp;I</a:t>
            </a:r>
            <a:r>
              <a:rPr lang="ja-JP" altLang="en-US" sz="2400" b="1" dirty="0">
                <a:solidFill>
                  <a:srgbClr val="002060"/>
                </a:solidFill>
                <a:latin typeface="メイリオ"/>
                <a:ea typeface="メイリオ"/>
              </a:rPr>
              <a:t>の</a:t>
            </a:r>
            <a:r>
              <a:rPr lang="en-US" altLang="ja-JP" sz="2400" b="1" dirty="0">
                <a:solidFill>
                  <a:srgbClr val="002060"/>
                </a:solidFill>
                <a:latin typeface="メイリオ"/>
                <a:ea typeface="メイリオ"/>
              </a:rPr>
              <a:t>Equity)/</a:t>
            </a:r>
            <a:r>
              <a:rPr lang="ja-JP" altLang="en-US" sz="2400" b="1" dirty="0">
                <a:solidFill>
                  <a:srgbClr val="002060"/>
                </a:solidFill>
                <a:latin typeface="メイリオ"/>
                <a:ea typeface="メイリオ"/>
              </a:rPr>
              <a:t>現実</a:t>
            </a:r>
          </a:p>
        </p:txBody>
      </p:sp>
      <p:sp>
        <p:nvSpPr>
          <p:cNvPr id="3" name="テキスト ボックス 2">
            <a:extLst>
              <a:ext uri="{FF2B5EF4-FFF2-40B4-BE49-F238E27FC236}">
                <a16:creationId xmlns:a16="http://schemas.microsoft.com/office/drawing/2014/main" id="{41154894-516A-8BBA-EF2A-6506EAF99831}"/>
              </a:ext>
            </a:extLst>
          </p:cNvPr>
          <p:cNvSpPr txBox="1"/>
          <p:nvPr/>
        </p:nvSpPr>
        <p:spPr>
          <a:xfrm>
            <a:off x="298969" y="1057386"/>
            <a:ext cx="6106884" cy="461665"/>
          </a:xfrm>
          <a:prstGeom prst="rect">
            <a:avLst/>
          </a:prstGeom>
          <a:noFill/>
        </p:spPr>
        <p:txBody>
          <a:bodyPr wrap="square">
            <a:spAutoFit/>
          </a:bodyPr>
          <a:lstStyle/>
          <a:p>
            <a:r>
              <a:rPr kumimoji="1" lang="ja-JP" altLang="en-US" sz="2400" b="0" dirty="0">
                <a:latin typeface="メイリオ" panose="020B0604030504040204" pitchFamily="50" charset="-128"/>
                <a:ea typeface="メイリオ" panose="020B0604030504040204" pitchFamily="50" charset="-128"/>
              </a:rPr>
              <a:t>新家 完司川柳</a:t>
            </a:r>
            <a:r>
              <a:rPr kumimoji="1" lang="en-US" altLang="ja-JP" sz="2400" b="0" dirty="0">
                <a:latin typeface="メイリオ" panose="020B0604030504040204" pitchFamily="50" charset="-128"/>
                <a:ea typeface="メイリオ" panose="020B0604030504040204" pitchFamily="50" charset="-128"/>
              </a:rPr>
              <a:t>Blog</a:t>
            </a:r>
            <a:r>
              <a:rPr kumimoji="1" lang="ja-JP" altLang="en-US" sz="2400" b="0" dirty="0">
                <a:latin typeface="メイリオ" panose="020B0604030504040204" pitchFamily="50" charset="-128"/>
                <a:ea typeface="メイリオ" panose="020B0604030504040204" pitchFamily="50" charset="-128"/>
              </a:rPr>
              <a:t>より</a:t>
            </a:r>
            <a:endParaRPr lang="ja-JP" altLang="en-US" sz="2400" dirty="0"/>
          </a:p>
        </p:txBody>
      </p:sp>
      <p:pic>
        <p:nvPicPr>
          <p:cNvPr id="7" name="Picture 4">
            <a:extLst>
              <a:ext uri="{FF2B5EF4-FFF2-40B4-BE49-F238E27FC236}">
                <a16:creationId xmlns:a16="http://schemas.microsoft.com/office/drawing/2014/main" id="{BB7104C1-13B3-BF06-2C59-9587F4665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562" y="1495907"/>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1698E8F5-5A31-B87B-AC0C-D51460264483}"/>
              </a:ext>
            </a:extLst>
          </p:cNvPr>
          <p:cNvSpPr/>
          <p:nvPr/>
        </p:nvSpPr>
        <p:spPr>
          <a:xfrm>
            <a:off x="4644310" y="1447610"/>
            <a:ext cx="2601617" cy="47625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日付プレースホルダー 10">
            <a:extLst>
              <a:ext uri="{FF2B5EF4-FFF2-40B4-BE49-F238E27FC236}">
                <a16:creationId xmlns:a16="http://schemas.microsoft.com/office/drawing/2014/main" id="{6F34544D-7562-CC60-FB66-81474EBE9C47}"/>
              </a:ext>
            </a:extLst>
          </p:cNvPr>
          <p:cNvSpPr>
            <a:spLocks noGrp="1"/>
          </p:cNvSpPr>
          <p:nvPr>
            <p:ph type="dt" sz="half" idx="10"/>
          </p:nvPr>
        </p:nvSpPr>
        <p:spPr/>
        <p:txBody>
          <a:bodyPr/>
          <a:lstStyle/>
          <a:p>
            <a:r>
              <a:rPr lang="en-US" altLang="ja-JP"/>
              <a:t>7 Sep. 2025</a:t>
            </a:r>
            <a:endParaRPr lang="ja-JP" altLang="en-US" dirty="0"/>
          </a:p>
        </p:txBody>
      </p:sp>
      <p:sp>
        <p:nvSpPr>
          <p:cNvPr id="9" name="スライド番号プレースホルダー 8">
            <a:extLst>
              <a:ext uri="{FF2B5EF4-FFF2-40B4-BE49-F238E27FC236}">
                <a16:creationId xmlns:a16="http://schemas.microsoft.com/office/drawing/2014/main" id="{A093897A-23D4-A892-C2C7-34A406B02F8F}"/>
              </a:ext>
            </a:extLst>
          </p:cNvPr>
          <p:cNvSpPr>
            <a:spLocks noGrp="1"/>
          </p:cNvSpPr>
          <p:nvPr>
            <p:ph type="sldNum" sz="quarter" idx="4"/>
          </p:nvPr>
        </p:nvSpPr>
        <p:spPr/>
        <p:txBody>
          <a:bodyPr/>
          <a:lstStyle/>
          <a:p>
            <a:fld id="{0FC7BD1B-E960-41A9-9552-6F9FCDC397B9}" type="slidenum">
              <a:rPr lang="ja-JP" altLang="en-US" b="1" smtClean="0"/>
              <a:pPr/>
              <a:t>2</a:t>
            </a:fld>
            <a:r>
              <a:rPr lang="en-US" altLang="ja-JP" sz="1800"/>
              <a:t>/32</a:t>
            </a:r>
            <a:endParaRPr lang="ja-JP" altLang="en-US" sz="1800" dirty="0"/>
          </a:p>
        </p:txBody>
      </p:sp>
    </p:spTree>
    <p:extLst>
      <p:ext uri="{BB962C8B-B14F-4D97-AF65-F5344CB8AC3E}">
        <p14:creationId xmlns:p14="http://schemas.microsoft.com/office/powerpoint/2010/main" val="383421087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2B893-2884-3DC4-4482-CC07176D6002}"/>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26B380CE-625C-C1C5-7377-023E8C236E2A}"/>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D16E7055-CDCF-41CF-D698-DC63FDFA22C4}"/>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2FAF3745-61A5-A18A-9C8E-641E35E664A6}"/>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9749F061-2B55-F343-26A2-16A826E7C586}"/>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4.4. DE&amp;I (Diversity, Equity and Inclusive)</a:t>
            </a:r>
            <a:endParaRPr lang="ja-JP" altLang="en-US" sz="2400" b="1" dirty="0">
              <a:solidFill>
                <a:srgbClr val="002060"/>
              </a:solidFill>
              <a:latin typeface="メイリオ"/>
              <a:ea typeface="メイリオ"/>
            </a:endParaRPr>
          </a:p>
        </p:txBody>
      </p:sp>
      <p:graphicFrame>
        <p:nvGraphicFramePr>
          <p:cNvPr id="2" name="コンテンツ プレースホルダー 4">
            <a:extLst>
              <a:ext uri="{FF2B5EF4-FFF2-40B4-BE49-F238E27FC236}">
                <a16:creationId xmlns:a16="http://schemas.microsoft.com/office/drawing/2014/main" id="{A8B1D807-3994-A6ED-B20F-3F304277903E}"/>
              </a:ext>
            </a:extLst>
          </p:cNvPr>
          <p:cNvGraphicFramePr>
            <a:graphicFrameLocks noGrp="1"/>
          </p:cNvGraphicFramePr>
          <p:nvPr>
            <p:ph idx="1"/>
            <p:extLst>
              <p:ext uri="{D42A27DB-BD31-4B8C-83A1-F6EECF244321}">
                <p14:modId xmlns:p14="http://schemas.microsoft.com/office/powerpoint/2010/main" val="91536915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932014" y="829646"/>
          <a:ext cx="7120637" cy="5861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4">
            <a:extLst>
              <a:ext uri="{FF2B5EF4-FFF2-40B4-BE49-F238E27FC236}">
                <a16:creationId xmlns:a16="http://schemas.microsoft.com/office/drawing/2014/main" id="{7F0E70DD-E9AE-E1AD-FE00-901AA014F7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387" r="31315"/>
          <a:stretch>
            <a:fillRect/>
          </a:stretch>
        </p:blipFill>
        <p:spPr bwMode="auto">
          <a:xfrm>
            <a:off x="1310184" y="1379048"/>
            <a:ext cx="2593075" cy="4762500"/>
          </a:xfrm>
          <a:prstGeom prst="rect">
            <a:avLst/>
          </a:prstGeom>
          <a:noFill/>
          <a:extLst>
            <a:ext uri="{909E8E84-426E-40DD-AFC4-6F175D3DCCD1}">
              <a14:hiddenFill xmlns:a14="http://schemas.microsoft.com/office/drawing/2010/main">
                <a:solidFill>
                  <a:srgbClr val="FFFFFF"/>
                </a:solidFill>
              </a14:hiddenFill>
            </a:ext>
          </a:extLst>
        </p:spPr>
      </p:pic>
      <p:sp>
        <p:nvSpPr>
          <p:cNvPr id="7" name="日付プレースホルダー 6">
            <a:extLst>
              <a:ext uri="{FF2B5EF4-FFF2-40B4-BE49-F238E27FC236}">
                <a16:creationId xmlns:a16="http://schemas.microsoft.com/office/drawing/2014/main" id="{FF9368DE-1FA1-B24F-AAA8-245558856230}"/>
              </a:ext>
            </a:extLst>
          </p:cNvPr>
          <p:cNvSpPr>
            <a:spLocks noGrp="1"/>
          </p:cNvSpPr>
          <p:nvPr>
            <p:ph type="dt" sz="half" idx="10"/>
          </p:nvPr>
        </p:nvSpPr>
        <p:spPr/>
        <p:txBody>
          <a:bodyPr/>
          <a:lstStyle/>
          <a:p>
            <a:r>
              <a:rPr lang="en-US" altLang="ja-JP"/>
              <a:t>7 Sep. 2025</a:t>
            </a:r>
            <a:endParaRPr lang="ja-JP" altLang="en-US" dirty="0"/>
          </a:p>
        </p:txBody>
      </p:sp>
      <p:sp>
        <p:nvSpPr>
          <p:cNvPr id="8" name="スライド番号プレースホルダー 7">
            <a:extLst>
              <a:ext uri="{FF2B5EF4-FFF2-40B4-BE49-F238E27FC236}">
                <a16:creationId xmlns:a16="http://schemas.microsoft.com/office/drawing/2014/main" id="{C93BFB02-38BD-953E-EF90-B01B918C3AE3}"/>
              </a:ext>
            </a:extLst>
          </p:cNvPr>
          <p:cNvSpPr>
            <a:spLocks noGrp="1"/>
          </p:cNvSpPr>
          <p:nvPr>
            <p:ph type="sldNum" sz="quarter" idx="4"/>
          </p:nvPr>
        </p:nvSpPr>
        <p:spPr/>
        <p:txBody>
          <a:bodyPr/>
          <a:lstStyle/>
          <a:p>
            <a:fld id="{0FC7BD1B-E960-41A9-9552-6F9FCDC397B9}" type="slidenum">
              <a:rPr lang="ja-JP" altLang="en-US" b="1" smtClean="0"/>
              <a:pPr/>
              <a:t>20</a:t>
            </a:fld>
            <a:r>
              <a:rPr lang="en-US" altLang="ja-JP" sz="1800"/>
              <a:t>/32</a:t>
            </a:r>
            <a:endParaRPr lang="ja-JP" altLang="en-US" sz="1800" dirty="0"/>
          </a:p>
        </p:txBody>
      </p:sp>
      <p:sp>
        <p:nvSpPr>
          <p:cNvPr id="9" name="矢印: 右 8">
            <a:extLst>
              <a:ext uri="{FF2B5EF4-FFF2-40B4-BE49-F238E27FC236}">
                <a16:creationId xmlns:a16="http://schemas.microsoft.com/office/drawing/2014/main" id="{62082018-5230-B5C1-FD2E-0A10A5C591A3}"/>
              </a:ext>
            </a:extLst>
          </p:cNvPr>
          <p:cNvSpPr/>
          <p:nvPr/>
        </p:nvSpPr>
        <p:spPr>
          <a:xfrm>
            <a:off x="3699666" y="3314700"/>
            <a:ext cx="1554207" cy="842963"/>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442266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5B0CE-967F-FB71-DE31-ACCAE92407A4}"/>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70C99518-56BF-9481-E87F-D9AA8D5261E4}"/>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3544F3AD-9E63-D30B-A2C9-C1F9A083175A}"/>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24E24EEE-808D-E248-C595-3B241AFF2278}"/>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92DD4C64-B824-A121-14BF-89F26EE2C0F2}"/>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4.5. </a:t>
            </a:r>
            <a:r>
              <a:rPr lang="ja-JP" altLang="en-US" sz="2400" b="1" dirty="0">
                <a:solidFill>
                  <a:srgbClr val="002060"/>
                </a:solidFill>
                <a:latin typeface="メイリオ"/>
                <a:ea typeface="メイリオ"/>
              </a:rPr>
              <a:t>結論</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ここまで一般的な話</a:t>
            </a:r>
            <a:r>
              <a:rPr lang="en-US" altLang="ja-JP" sz="2400" b="1" dirty="0">
                <a:solidFill>
                  <a:srgbClr val="002060"/>
                </a:solidFill>
                <a:latin typeface="メイリオ"/>
                <a:ea typeface="メイリオ"/>
              </a:rPr>
              <a:t>)</a:t>
            </a:r>
            <a:endParaRPr lang="ja-JP" altLang="en-US" sz="2400" b="1" dirty="0">
              <a:solidFill>
                <a:srgbClr val="002060"/>
              </a:solidFill>
              <a:latin typeface="メイリオ"/>
              <a:ea typeface="メイリオ"/>
            </a:endParaRPr>
          </a:p>
        </p:txBody>
      </p:sp>
      <p:graphicFrame>
        <p:nvGraphicFramePr>
          <p:cNvPr id="3" name="コンテンツ プレースホルダー 2">
            <a:extLst>
              <a:ext uri="{FF2B5EF4-FFF2-40B4-BE49-F238E27FC236}">
                <a16:creationId xmlns:a16="http://schemas.microsoft.com/office/drawing/2014/main" id="{E8F8D08C-0BA1-8513-43FB-D016BA17EE72}"/>
              </a:ext>
            </a:extLst>
          </p:cNvPr>
          <p:cNvGraphicFramePr>
            <a:graphicFrameLocks noGrp="1"/>
          </p:cNvGraphicFramePr>
          <p:nvPr>
            <p:ph idx="1"/>
            <p:extLst>
              <p:ext uri="{D42A27DB-BD31-4B8C-83A1-F6EECF244321}">
                <p14:modId xmlns:p14="http://schemas.microsoft.com/office/powerpoint/2010/main" val="33608868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650747" y="916585"/>
          <a:ext cx="10890504" cy="2900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日付プレースホルダー 6">
            <a:extLst>
              <a:ext uri="{FF2B5EF4-FFF2-40B4-BE49-F238E27FC236}">
                <a16:creationId xmlns:a16="http://schemas.microsoft.com/office/drawing/2014/main" id="{D5EB30D4-B7FE-5F39-13A4-A0307B912EDB}"/>
              </a:ext>
            </a:extLst>
          </p:cNvPr>
          <p:cNvSpPr>
            <a:spLocks noGrp="1"/>
          </p:cNvSpPr>
          <p:nvPr>
            <p:ph type="dt" sz="half" idx="10"/>
          </p:nvPr>
        </p:nvSpPr>
        <p:spPr/>
        <p:txBody>
          <a:bodyPr/>
          <a:lstStyle/>
          <a:p>
            <a:r>
              <a:rPr lang="en-US" altLang="ja-JP"/>
              <a:t>7 Sep. 2025</a:t>
            </a:r>
            <a:endParaRPr lang="ja-JP" altLang="en-US" dirty="0"/>
          </a:p>
        </p:txBody>
      </p:sp>
      <p:sp>
        <p:nvSpPr>
          <p:cNvPr id="8" name="スライド番号プレースホルダー 7">
            <a:extLst>
              <a:ext uri="{FF2B5EF4-FFF2-40B4-BE49-F238E27FC236}">
                <a16:creationId xmlns:a16="http://schemas.microsoft.com/office/drawing/2014/main" id="{FF5903C8-2470-F4B6-8C54-E3932EEB61EC}"/>
              </a:ext>
            </a:extLst>
          </p:cNvPr>
          <p:cNvSpPr>
            <a:spLocks noGrp="1"/>
          </p:cNvSpPr>
          <p:nvPr>
            <p:ph type="sldNum" sz="quarter" idx="4"/>
          </p:nvPr>
        </p:nvSpPr>
        <p:spPr/>
        <p:txBody>
          <a:bodyPr/>
          <a:lstStyle/>
          <a:p>
            <a:fld id="{0FC7BD1B-E960-41A9-9552-6F9FCDC397B9}" type="slidenum">
              <a:rPr lang="ja-JP" altLang="en-US" b="1" smtClean="0"/>
              <a:pPr/>
              <a:t>21</a:t>
            </a:fld>
            <a:r>
              <a:rPr lang="en-US" altLang="ja-JP" sz="1800"/>
              <a:t>/32</a:t>
            </a:r>
            <a:endParaRPr lang="ja-JP" altLang="en-US" sz="1800" dirty="0"/>
          </a:p>
        </p:txBody>
      </p:sp>
      <p:pic>
        <p:nvPicPr>
          <p:cNvPr id="9" name="図 8" descr="白いバックグラウンドの前に座っている人形&#10;&#10;AI 生成コンテンツは誤りを含む可能性があります。">
            <a:extLst>
              <a:ext uri="{FF2B5EF4-FFF2-40B4-BE49-F238E27FC236}">
                <a16:creationId xmlns:a16="http://schemas.microsoft.com/office/drawing/2014/main" id="{54510D98-0822-E562-A7C5-40D356636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2523" y="3701214"/>
            <a:ext cx="2286953" cy="2667000"/>
          </a:xfrm>
          <a:prstGeom prst="rect">
            <a:avLst/>
          </a:prstGeom>
        </p:spPr>
      </p:pic>
    </p:spTree>
    <p:extLst>
      <p:ext uri="{BB962C8B-B14F-4D97-AF65-F5344CB8AC3E}">
        <p14:creationId xmlns:p14="http://schemas.microsoft.com/office/powerpoint/2010/main" val="166111162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6470-CD56-5C54-EFF9-F84EB712EFE8}"/>
            </a:ext>
          </a:extLst>
        </p:cNvPr>
        <p:cNvGrpSpPr/>
        <p:nvPr/>
      </p:nvGrpSpPr>
      <p:grpSpPr>
        <a:xfrm>
          <a:off x="0" y="0"/>
          <a:ext cx="0" cy="0"/>
          <a:chOff x="0" y="0"/>
          <a:chExt cx="0" cy="0"/>
        </a:xfrm>
      </p:grpSpPr>
      <p:pic>
        <p:nvPicPr>
          <p:cNvPr id="8" name="図 7" descr="雲の空&#10;&#10;AI 生成コンテンツは誤りを含む可能性があります。">
            <a:extLst>
              <a:ext uri="{FF2B5EF4-FFF2-40B4-BE49-F238E27FC236}">
                <a16:creationId xmlns:a16="http://schemas.microsoft.com/office/drawing/2014/main" id="{4A5BBA7D-3801-C004-1A32-54263B4F5103}"/>
              </a:ext>
            </a:extLst>
          </p:cNvPr>
          <p:cNvPicPr>
            <a:picLocks noChangeAspect="1"/>
          </p:cNvPicPr>
          <p:nvPr/>
        </p:nvPicPr>
        <p:blipFill>
          <a:blip r:embed="rId3">
            <a:extLst>
              <a:ext uri="{28A0092B-C50C-407E-A947-70E740481C1C}">
                <a14:useLocalDpi xmlns:a14="http://schemas.microsoft.com/office/drawing/2010/main" val="0"/>
              </a:ext>
            </a:extLst>
          </a:blip>
          <a:srcRect t="10776"/>
          <a:stretch>
            <a:fillRect/>
          </a:stretch>
        </p:blipFill>
        <p:spPr>
          <a:xfrm>
            <a:off x="0" y="739010"/>
            <a:ext cx="12192000" cy="6118989"/>
          </a:xfrm>
          <a:prstGeom prst="rect">
            <a:avLst/>
          </a:prstGeom>
        </p:spPr>
      </p:pic>
      <p:sp>
        <p:nvSpPr>
          <p:cNvPr id="14" name="タイトル 1">
            <a:extLst>
              <a:ext uri="{FF2B5EF4-FFF2-40B4-BE49-F238E27FC236}">
                <a16:creationId xmlns:a16="http://schemas.microsoft.com/office/drawing/2014/main" id="{435F5363-8A07-72FA-5E60-BDBF97A78D4B}"/>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97BF431D-8CA0-C2DF-2D5A-B5FD9C66EBEC}"/>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572C14C3-7695-A42F-4D61-D5DB28E364B5}"/>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2B34BC22-E746-8197-3781-8DBD754118A6}"/>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i="1" dirty="0">
                <a:solidFill>
                  <a:srgbClr val="002060"/>
                </a:solidFill>
                <a:latin typeface="メイリオ"/>
                <a:ea typeface="メイリオ"/>
              </a:rPr>
              <a:t>5</a:t>
            </a:r>
            <a:r>
              <a:rPr lang="en-US" altLang="ja-JP" sz="2400" b="1" dirty="0">
                <a:solidFill>
                  <a:srgbClr val="002060"/>
                </a:solidFill>
                <a:latin typeface="メイリオ"/>
                <a:ea typeface="メイリオ"/>
              </a:rPr>
              <a:t>.1. </a:t>
            </a:r>
            <a:r>
              <a:rPr lang="ja-JP" altLang="en-US" sz="2400" b="1" dirty="0">
                <a:solidFill>
                  <a:srgbClr val="002060"/>
                </a:solidFill>
                <a:latin typeface="メイリオ"/>
                <a:ea typeface="メイリオ"/>
              </a:rPr>
              <a:t>筆者個人的な状況報告</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学会発表がネタ</a:t>
            </a:r>
            <a:r>
              <a:rPr lang="en-US" altLang="ja-JP" sz="2400" b="1" dirty="0">
                <a:solidFill>
                  <a:srgbClr val="002060"/>
                </a:solidFill>
                <a:latin typeface="メイリオ"/>
                <a:ea typeface="メイリオ"/>
              </a:rPr>
              <a:t>) ☑</a:t>
            </a:r>
            <a:endParaRPr lang="ja-JP" altLang="en-US" sz="2400" b="1" dirty="0">
              <a:solidFill>
                <a:srgbClr val="002060"/>
              </a:solidFill>
              <a:latin typeface="メイリオ"/>
              <a:ea typeface="メイリオ"/>
            </a:endParaRPr>
          </a:p>
        </p:txBody>
      </p:sp>
      <p:sp>
        <p:nvSpPr>
          <p:cNvPr id="7" name="日付プレースホルダー 6">
            <a:extLst>
              <a:ext uri="{FF2B5EF4-FFF2-40B4-BE49-F238E27FC236}">
                <a16:creationId xmlns:a16="http://schemas.microsoft.com/office/drawing/2014/main" id="{8AA585C2-1BA3-233E-0F9A-00896245E15B}"/>
              </a:ext>
            </a:extLst>
          </p:cNvPr>
          <p:cNvSpPr>
            <a:spLocks noGrp="1"/>
          </p:cNvSpPr>
          <p:nvPr>
            <p:ph type="dt" sz="half" idx="10"/>
          </p:nvPr>
        </p:nvSpPr>
        <p:spPr/>
        <p:txBody>
          <a:bodyPr/>
          <a:lstStyle/>
          <a:p>
            <a:r>
              <a:rPr lang="en-US" altLang="ja-JP"/>
              <a:t>7 Sep. 2025</a:t>
            </a:r>
            <a:endParaRPr lang="ja-JP" altLang="en-US" dirty="0"/>
          </a:p>
        </p:txBody>
      </p:sp>
      <p:sp>
        <p:nvSpPr>
          <p:cNvPr id="9" name="スライド番号プレースホルダー 8">
            <a:extLst>
              <a:ext uri="{FF2B5EF4-FFF2-40B4-BE49-F238E27FC236}">
                <a16:creationId xmlns:a16="http://schemas.microsoft.com/office/drawing/2014/main" id="{01FB524F-2ED8-6C14-A06A-4B98D268B1F3}"/>
              </a:ext>
            </a:extLst>
          </p:cNvPr>
          <p:cNvSpPr>
            <a:spLocks noGrp="1"/>
          </p:cNvSpPr>
          <p:nvPr>
            <p:ph type="sldNum" sz="quarter" idx="4"/>
          </p:nvPr>
        </p:nvSpPr>
        <p:spPr/>
        <p:txBody>
          <a:bodyPr/>
          <a:lstStyle/>
          <a:p>
            <a:fld id="{0FC7BD1B-E960-41A9-9552-6F9FCDC397B9}" type="slidenum">
              <a:rPr lang="ja-JP" altLang="en-US" b="1" smtClean="0"/>
              <a:pPr/>
              <a:t>22</a:t>
            </a:fld>
            <a:r>
              <a:rPr lang="en-US" altLang="ja-JP" sz="1800"/>
              <a:t>/32</a:t>
            </a:r>
            <a:endParaRPr lang="ja-JP" altLang="en-US" sz="1800" dirty="0"/>
          </a:p>
        </p:txBody>
      </p:sp>
      <p:pic>
        <p:nvPicPr>
          <p:cNvPr id="2" name="図 1" descr="人, 男, グループ, 読書 が含まれている画像&#10;&#10;AI 生成コンテンツは誤りを含む可能性があります。">
            <a:extLst>
              <a:ext uri="{FF2B5EF4-FFF2-40B4-BE49-F238E27FC236}">
                <a16:creationId xmlns:a16="http://schemas.microsoft.com/office/drawing/2014/main" id="{DBAF6C91-1357-5D3B-7A68-CC4C7364A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49" y="1347290"/>
            <a:ext cx="4008120" cy="4008120"/>
          </a:xfrm>
          <a:prstGeom prst="rect">
            <a:avLst/>
          </a:prstGeom>
        </p:spPr>
      </p:pic>
      <p:sp>
        <p:nvSpPr>
          <p:cNvPr id="3" name="テキスト ボックス 2">
            <a:extLst>
              <a:ext uri="{FF2B5EF4-FFF2-40B4-BE49-F238E27FC236}">
                <a16:creationId xmlns:a16="http://schemas.microsoft.com/office/drawing/2014/main" id="{8A7B336B-78B0-AD97-A2E0-43E4D9F6D4E0}"/>
              </a:ext>
            </a:extLst>
          </p:cNvPr>
          <p:cNvSpPr txBox="1"/>
          <p:nvPr/>
        </p:nvSpPr>
        <p:spPr>
          <a:xfrm>
            <a:off x="4531231" y="1345976"/>
            <a:ext cx="4634602" cy="1015663"/>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筆者</a:t>
            </a:r>
            <a:r>
              <a:rPr kumimoji="1" lang="ja-JP" altLang="en-US" sz="2000" dirty="0">
                <a:latin typeface="メイリオ" panose="020B0604030504040204" pitchFamily="50" charset="-128"/>
                <a:ea typeface="メイリオ" panose="020B0604030504040204" pitchFamily="50" charset="-128"/>
              </a:rPr>
              <a:t>による日本自閉</a:t>
            </a:r>
            <a:r>
              <a:rPr kumimoji="1" lang="ja-JP" altLang="en-US" sz="2000" b="1" dirty="0">
                <a:latin typeface="メイリオ" panose="020B0604030504040204" pitchFamily="50" charset="-128"/>
                <a:ea typeface="メイリオ" panose="020B0604030504040204" pitchFamily="50" charset="-128"/>
              </a:rPr>
              <a:t>症</a:t>
            </a:r>
            <a:r>
              <a:rPr kumimoji="1" lang="ja-JP" altLang="en-US" sz="2000" dirty="0">
                <a:latin typeface="メイリオ" panose="020B0604030504040204" pitchFamily="50" charset="-128"/>
                <a:ea typeface="メイリオ" panose="020B0604030504040204" pitchFamily="50" charset="-128"/>
              </a:rPr>
              <a:t>スペクトラム</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学会のポスター発表</a:t>
            </a:r>
            <a:r>
              <a:rPr kumimoji="1" lang="en-US" altLang="ja-JP" sz="2000" dirty="0">
                <a:latin typeface="メイリオ" panose="020B0604030504040204" pitchFamily="50" charset="-128"/>
                <a:ea typeface="メイリオ" panose="020B0604030504040204" pitchFamily="50" charset="-128"/>
              </a:rPr>
              <a:t>(2017</a:t>
            </a:r>
            <a:r>
              <a:rPr kumimoji="1" lang="ja-JP" altLang="en-US" sz="2000" dirty="0">
                <a:latin typeface="メイリオ" panose="020B0604030504040204" pitchFamily="50" charset="-128"/>
                <a:ea typeface="メイリオ" panose="020B0604030504040204" pitchFamily="50" charset="-128"/>
              </a:rPr>
              <a:t>、前回</a:t>
            </a:r>
            <a:r>
              <a:rPr kumimoji="1" lang="ja-JP" altLang="en-US" sz="4000" dirty="0">
                <a:latin typeface="メイリオ" panose="020B0604030504040204" pitchFamily="50" charset="-128"/>
                <a:ea typeface="メイリオ" panose="020B0604030504040204" pitchFamily="50" charset="-128"/>
              </a:rPr>
              <a:t>①</a:t>
            </a:r>
            <a:r>
              <a:rPr kumimoji="1" lang="en-US" altLang="ja-JP" sz="2000" dirty="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p:txBody>
      </p:sp>
      <p:pic>
        <p:nvPicPr>
          <p:cNvPr id="18" name="図 17" descr="テキスト&#10;&#10;AI 生成コンテンツは誤りを含む可能性があります。">
            <a:extLst>
              <a:ext uri="{FF2B5EF4-FFF2-40B4-BE49-F238E27FC236}">
                <a16:creationId xmlns:a16="http://schemas.microsoft.com/office/drawing/2014/main" id="{8DDD361D-0A72-FF0A-AE23-83AE6C6387AA}"/>
              </a:ext>
            </a:extLst>
          </p:cNvPr>
          <p:cNvPicPr>
            <a:picLocks noChangeAspect="1"/>
          </p:cNvPicPr>
          <p:nvPr/>
        </p:nvPicPr>
        <p:blipFill>
          <a:blip r:embed="rId5">
            <a:extLst>
              <a:ext uri="{28A0092B-C50C-407E-A947-70E740481C1C}">
                <a14:useLocalDpi xmlns:a14="http://schemas.microsoft.com/office/drawing/2010/main" val="0"/>
              </a:ext>
            </a:extLst>
          </a:blip>
          <a:srcRect l="22346" t="3478" b="12950"/>
          <a:stretch>
            <a:fillRect/>
          </a:stretch>
        </p:blipFill>
        <p:spPr>
          <a:xfrm>
            <a:off x="9272554" y="1329058"/>
            <a:ext cx="2556245" cy="4890767"/>
          </a:xfrm>
          <a:prstGeom prst="rect">
            <a:avLst/>
          </a:prstGeom>
        </p:spPr>
      </p:pic>
      <p:sp>
        <p:nvSpPr>
          <p:cNvPr id="19" name="テキスト ボックス 18">
            <a:extLst>
              <a:ext uri="{FF2B5EF4-FFF2-40B4-BE49-F238E27FC236}">
                <a16:creationId xmlns:a16="http://schemas.microsoft.com/office/drawing/2014/main" id="{BBE9AFD7-52B4-5190-C197-608A891F021A}"/>
              </a:ext>
            </a:extLst>
          </p:cNvPr>
          <p:cNvSpPr txBox="1"/>
          <p:nvPr/>
        </p:nvSpPr>
        <p:spPr>
          <a:xfrm>
            <a:off x="4637952" y="5017178"/>
            <a:ext cx="4634602" cy="1323439"/>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筆者</a:t>
            </a:r>
            <a:r>
              <a:rPr kumimoji="1" lang="ja-JP" altLang="en-US" sz="2000" dirty="0">
                <a:latin typeface="メイリオ" panose="020B0604030504040204" pitchFamily="50" charset="-128"/>
                <a:ea typeface="メイリオ" panose="020B0604030504040204" pitchFamily="50" charset="-128"/>
              </a:rPr>
              <a:t>による日本自閉スペクトラム学会</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のポスター発表準備</a:t>
            </a:r>
            <a:r>
              <a:rPr kumimoji="1" lang="en-US" altLang="ja-JP" sz="2000" dirty="0">
                <a:latin typeface="メイリオ" panose="020B0604030504040204" pitchFamily="50" charset="-128"/>
                <a:ea typeface="メイリオ" panose="020B0604030504040204" pitchFamily="50" charset="-128"/>
              </a:rPr>
              <a:t>(2025</a:t>
            </a:r>
            <a:r>
              <a:rPr kumimoji="1" lang="ja-JP" altLang="en-US" sz="2000" dirty="0">
                <a:latin typeface="メイリオ" panose="020B0604030504040204" pitchFamily="50" charset="-128"/>
                <a:ea typeface="メイリオ" panose="020B0604030504040204" pitchFamily="50" charset="-128"/>
              </a:rPr>
              <a:t>、今回</a:t>
            </a:r>
            <a:r>
              <a:rPr kumimoji="1" lang="ja-JP" altLang="en-US" sz="4000" dirty="0">
                <a:latin typeface="メイリオ" panose="020B0604030504040204" pitchFamily="50" charset="-128"/>
                <a:ea typeface="メイリオ" panose="020B0604030504040204" pitchFamily="50" charset="-128"/>
              </a:rPr>
              <a:t>②</a:t>
            </a:r>
            <a:r>
              <a:rPr kumimoji="1" lang="en-US" altLang="ja-JP" sz="2000" dirty="0">
                <a:latin typeface="メイリオ" panose="020B0604030504040204" pitchFamily="50" charset="-128"/>
                <a:ea typeface="メイリオ" panose="020B0604030504040204" pitchFamily="50" charset="-128"/>
              </a:rPr>
              <a:t>)</a:t>
            </a:r>
          </a:p>
          <a:p>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原則撮影禁止だったけど許可済み</a:t>
            </a:r>
          </a:p>
        </p:txBody>
      </p:sp>
      <p:pic>
        <p:nvPicPr>
          <p:cNvPr id="11" name="図 10" descr="人の足&#10;&#10;AI 生成コンテンツは誤りを含む可能性があります。">
            <a:extLst>
              <a:ext uri="{FF2B5EF4-FFF2-40B4-BE49-F238E27FC236}">
                <a16:creationId xmlns:a16="http://schemas.microsoft.com/office/drawing/2014/main" id="{037DF989-D259-8D63-F658-965FACA66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60270" y="2833315"/>
            <a:ext cx="2353056" cy="1764792"/>
          </a:xfrm>
          <a:prstGeom prst="rect">
            <a:avLst/>
          </a:prstGeom>
        </p:spPr>
      </p:pic>
    </p:spTree>
    <p:extLst>
      <p:ext uri="{BB962C8B-B14F-4D97-AF65-F5344CB8AC3E}">
        <p14:creationId xmlns:p14="http://schemas.microsoft.com/office/powerpoint/2010/main" val="42986432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781DB-BB48-4B2B-0648-599AD5E55B04}"/>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D41495BE-9EF7-1418-BE92-73623DFFAAC5}"/>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91D698FF-6253-7DA2-D3AE-00E00FCA3FFF}"/>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DCE0A8B1-974E-073C-5ABF-01A0C6C132E1}"/>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9DB6C54A-E605-CE9B-EB85-D44CCB906E29}"/>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5.2. </a:t>
            </a:r>
            <a:r>
              <a:rPr lang="ja-JP" altLang="en-US" sz="2400" b="1" dirty="0">
                <a:solidFill>
                  <a:srgbClr val="002060"/>
                </a:solidFill>
                <a:latin typeface="メイリオ"/>
                <a:ea typeface="メイリオ"/>
              </a:rPr>
              <a:t>筆者転職前後のステップ</a:t>
            </a:r>
            <a:r>
              <a:rPr lang="en-US" altLang="ja-JP" sz="2400" b="1" dirty="0">
                <a:solidFill>
                  <a:srgbClr val="002060"/>
                </a:solidFill>
                <a:latin typeface="メイリオ"/>
                <a:ea typeface="メイリオ"/>
              </a:rPr>
              <a:t>(2017</a:t>
            </a:r>
            <a:r>
              <a:rPr lang="ja-JP" altLang="en-US" sz="2400" b="1" dirty="0">
                <a:solidFill>
                  <a:srgbClr val="002060"/>
                </a:solidFill>
                <a:latin typeface="メイリオ"/>
                <a:ea typeface="メイリオ"/>
              </a:rPr>
              <a:t>年ポスター発表①</a:t>
            </a:r>
            <a:r>
              <a:rPr lang="en-US" altLang="ja-JP" sz="2400" b="1" dirty="0">
                <a:solidFill>
                  <a:srgbClr val="002060"/>
                </a:solidFill>
                <a:latin typeface="メイリオ"/>
                <a:ea typeface="メイリオ"/>
              </a:rPr>
              <a:t>)</a:t>
            </a:r>
            <a:endParaRPr lang="ja-JP" altLang="en-US" sz="2400" b="1" dirty="0">
              <a:solidFill>
                <a:srgbClr val="002060"/>
              </a:solidFill>
              <a:latin typeface="メイリオ"/>
              <a:ea typeface="メイリオ"/>
            </a:endParaRPr>
          </a:p>
        </p:txBody>
      </p:sp>
      <p:sp>
        <p:nvSpPr>
          <p:cNvPr id="3" name="テキスト ボックス 2">
            <a:extLst>
              <a:ext uri="{FF2B5EF4-FFF2-40B4-BE49-F238E27FC236}">
                <a16:creationId xmlns:a16="http://schemas.microsoft.com/office/drawing/2014/main" id="{E7C5F921-D380-F9A1-115E-01F23C384F4D}"/>
              </a:ext>
            </a:extLst>
          </p:cNvPr>
          <p:cNvSpPr txBox="1"/>
          <p:nvPr/>
        </p:nvSpPr>
        <p:spPr>
          <a:xfrm>
            <a:off x="4077269" y="799614"/>
            <a:ext cx="6948540" cy="400110"/>
          </a:xfrm>
          <a:prstGeom prst="rect">
            <a:avLst/>
          </a:prstGeom>
          <a:noFill/>
        </p:spPr>
        <p:txBody>
          <a:bodyPr wrap="square">
            <a:spAutoFit/>
          </a:bodyPr>
          <a:lstStyle/>
          <a:p>
            <a:r>
              <a:rPr lang="ja-JP" altLang="en-US" sz="2000" b="1" dirty="0">
                <a:solidFill>
                  <a:srgbClr val="002060"/>
                </a:solidFill>
                <a:latin typeface="メイリオ"/>
                <a:ea typeface="メイリオ"/>
              </a:rPr>
              <a:t>「成人広汎性発達障害当事者の就労継続の実践」</a:t>
            </a:r>
            <a:r>
              <a:rPr lang="en-US" altLang="ja-JP" sz="2000" b="1" dirty="0">
                <a:solidFill>
                  <a:srgbClr val="002060"/>
                </a:solidFill>
                <a:latin typeface="メイリオ"/>
                <a:ea typeface="メイリオ"/>
              </a:rPr>
              <a:t>(</a:t>
            </a:r>
            <a:r>
              <a:rPr lang="ja-JP" altLang="en-US" sz="2000" b="1" dirty="0">
                <a:solidFill>
                  <a:srgbClr val="002060"/>
                </a:solidFill>
                <a:latin typeface="メイリオ"/>
                <a:ea typeface="メイリオ"/>
              </a:rPr>
              <a:t>当時</a:t>
            </a:r>
            <a:r>
              <a:rPr lang="en-US" altLang="ja-JP" sz="2000" b="1" dirty="0">
                <a:solidFill>
                  <a:srgbClr val="002060"/>
                </a:solidFill>
                <a:latin typeface="メイリオ"/>
                <a:ea typeface="メイリオ"/>
              </a:rPr>
              <a:t>)</a:t>
            </a:r>
            <a:endParaRPr lang="ja-JP" altLang="en-US" sz="2000" b="1" dirty="0">
              <a:solidFill>
                <a:srgbClr val="002060"/>
              </a:solidFill>
              <a:latin typeface="メイリオ"/>
              <a:ea typeface="メイリオ"/>
            </a:endParaRPr>
          </a:p>
        </p:txBody>
      </p:sp>
      <p:pic>
        <p:nvPicPr>
          <p:cNvPr id="7" name="コンテンツ プレースホルダー 4" descr="ヒストグラム&#10;&#10;AI 生成コンテンツは誤りを含む可能性があります。">
            <a:extLst>
              <a:ext uri="{FF2B5EF4-FFF2-40B4-BE49-F238E27FC236}">
                <a16:creationId xmlns:a16="http://schemas.microsoft.com/office/drawing/2014/main" id="{62664429-0D63-3199-3140-676FA7090F9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0652" r="13513"/>
          <a:stretch>
            <a:fillRect/>
          </a:stretch>
        </p:blipFill>
        <p:spPr>
          <a:xfrm>
            <a:off x="0" y="2537095"/>
            <a:ext cx="3351394" cy="3817941"/>
          </a:xfrm>
          <a:prstGeom prst="rect">
            <a:avLst/>
          </a:prstGeom>
        </p:spPr>
      </p:pic>
      <p:sp>
        <p:nvSpPr>
          <p:cNvPr id="8" name="コンテンツ プレースホルダー 3">
            <a:extLst>
              <a:ext uri="{FF2B5EF4-FFF2-40B4-BE49-F238E27FC236}">
                <a16:creationId xmlns:a16="http://schemas.microsoft.com/office/drawing/2014/main" id="{13773D2F-F9DC-9587-2A4C-315F6C739819}"/>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518221" y="1226920"/>
            <a:ext cx="8569794" cy="5068827"/>
          </a:xfrm>
          <a:prstGeom prst="rect">
            <a:avLst/>
          </a:prstGeom>
          <a:noFill/>
          <a:ln>
            <a:solidFill>
              <a:schemeClr val="tx2">
                <a:lumMod val="50000"/>
                <a:lumOff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発達障害を知る</a:t>
            </a:r>
            <a:r>
              <a:rPr lang="en-US" altLang="ja-JP" sz="2400" b="1" dirty="0">
                <a:latin typeface="メイリオ" panose="020B0604030504040204" pitchFamily="50" charset="-128"/>
                <a:ea typeface="メイリオ" panose="020B0604030504040204" pitchFamily="50" charset="-128"/>
              </a:rPr>
              <a:t>(2008</a:t>
            </a:r>
            <a:r>
              <a:rPr lang="ja-JP" altLang="en-US" sz="2400" b="1" dirty="0">
                <a:latin typeface="メイリオ" panose="020B0604030504040204" pitchFamily="50" charset="-128"/>
                <a:ea typeface="メイリオ" panose="020B0604030504040204" pitchFamily="50" charset="-128"/>
              </a:rPr>
              <a:t>年～</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前々職～前職～</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発達障害を疑い、</a:t>
            </a:r>
            <a:r>
              <a:rPr lang="ja-JP" altLang="en-US" sz="2400" dirty="0">
                <a:latin typeface="メイリオ" panose="020B0604030504040204" pitchFamily="50" charset="-128"/>
                <a:ea typeface="メイリオ" panose="020B0604030504040204" pitchFamily="50" charset="-128"/>
              </a:rPr>
              <a:t>都内で開催されている</a:t>
            </a:r>
            <a:r>
              <a:rPr lang="ja-JP" altLang="en-US" sz="2400" b="1" dirty="0">
                <a:latin typeface="メイリオ" panose="020B0604030504040204" pitchFamily="50" charset="-128"/>
                <a:ea typeface="メイリオ" panose="020B0604030504040204" pitchFamily="50" charset="-128"/>
              </a:rPr>
              <a:t>発達障害</a:t>
            </a:r>
            <a:r>
              <a:rPr lang="ja-JP" altLang="en-US" sz="2400" b="1" dirty="0">
                <a:solidFill>
                  <a:srgbClr val="FF0000"/>
                </a:solidFill>
                <a:latin typeface="メイリオ" panose="020B0604030504040204" pitchFamily="50" charset="-128"/>
                <a:ea typeface="メイリオ" panose="020B0604030504040204" pitchFamily="50" charset="-128"/>
              </a:rPr>
              <a:t>当事者会</a:t>
            </a:r>
            <a:r>
              <a:rPr lang="ja-JP" altLang="en-US" sz="2400" dirty="0">
                <a:latin typeface="メイリオ" panose="020B0604030504040204" pitchFamily="50" charset="-128"/>
                <a:ea typeface="メイリオ" panose="020B0604030504040204" pitchFamily="50" charset="-128"/>
              </a:rPr>
              <a:t>に参加した。</a:t>
            </a:r>
            <a:r>
              <a:rPr lang="ja-JP" altLang="en-US" sz="2400" b="1" dirty="0">
                <a:latin typeface="メイリオ" panose="020B0604030504040204" pitchFamily="50" charset="-128"/>
                <a:ea typeface="メイリオ" panose="020B0604030504040204" pitchFamily="50" charset="-128"/>
              </a:rPr>
              <a:t>発達障害に関連する</a:t>
            </a:r>
            <a:r>
              <a:rPr lang="ja-JP" altLang="en-US" sz="2400" b="1" dirty="0">
                <a:solidFill>
                  <a:srgbClr val="FF0000"/>
                </a:solidFill>
                <a:latin typeface="メイリオ" panose="020B0604030504040204" pitchFamily="50" charset="-128"/>
                <a:ea typeface="メイリオ" panose="020B0604030504040204" pitchFamily="50" charset="-128"/>
              </a:rPr>
              <a:t>入門書</a:t>
            </a:r>
            <a:r>
              <a:rPr lang="ja-JP" altLang="en-US" sz="2400" dirty="0">
                <a:latin typeface="メイリオ" panose="020B0604030504040204" pitchFamily="50" charset="-128"/>
                <a:ea typeface="メイリオ" panose="020B0604030504040204" pitchFamily="50" charset="-128"/>
              </a:rPr>
              <a:t>を読んだ。</a:t>
            </a: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自分の特性を知る</a:t>
            </a:r>
            <a:r>
              <a:rPr lang="en-US" altLang="ja-JP" sz="2400" b="1" dirty="0">
                <a:latin typeface="メイリオ" panose="020B0604030504040204" pitchFamily="50" charset="-128"/>
                <a:ea typeface="メイリオ" panose="020B0604030504040204" pitchFamily="50" charset="-128"/>
              </a:rPr>
              <a:t>(2013</a:t>
            </a:r>
            <a:r>
              <a:rPr lang="ja-JP" altLang="en-US" sz="2400" b="1" dirty="0">
                <a:latin typeface="メイリオ" panose="020B0604030504040204" pitchFamily="50" charset="-128"/>
                <a:ea typeface="メイリオ" panose="020B0604030504040204" pitchFamily="50" charset="-128"/>
              </a:rPr>
              <a:t>年</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前職</a:t>
            </a:r>
          </a:p>
          <a:p>
            <a:pPr marL="0" lvl="1" indent="0">
              <a:lnSpc>
                <a:spcPct val="100000"/>
              </a:lnSpc>
              <a:buFont typeface="Arial" panose="020B0604020202020204" pitchFamily="34" charset="0"/>
              <a:buNone/>
            </a:pPr>
            <a:r>
              <a:rPr lang="ja-JP" altLang="en-US" dirty="0">
                <a:latin typeface="メイリオ" panose="020B0604030504040204" pitchFamily="50" charset="-128"/>
                <a:ea typeface="メイリオ" panose="020B0604030504040204" pitchFamily="50" charset="-128"/>
              </a:rPr>
              <a:t>発達障害に関する心理検査などを受け、</a:t>
            </a:r>
            <a:r>
              <a:rPr lang="ja-JP" altLang="en-US" b="1" dirty="0">
                <a:solidFill>
                  <a:srgbClr val="FF0000"/>
                </a:solidFill>
                <a:latin typeface="メイリオ" panose="020B0604030504040204" pitchFamily="50" charset="-128"/>
                <a:ea typeface="メイリオ" panose="020B0604030504040204" pitchFamily="50" charset="-128"/>
              </a:rPr>
              <a:t>広汎性発達障害</a:t>
            </a:r>
            <a:br>
              <a:rPr lang="en-US" altLang="ja-JP" b="1" dirty="0">
                <a:solidFill>
                  <a:srgbClr val="FF0000"/>
                </a:solidFill>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現</a:t>
            </a:r>
            <a:r>
              <a:rPr lang="en-US" altLang="ja-JP"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自閉スペクトラム症</a:t>
            </a:r>
            <a:r>
              <a:rPr lang="en-US" altLang="ja-JP" dirty="0">
                <a:latin typeface="メイリオ" panose="020B0604030504040204" pitchFamily="50" charset="-128"/>
                <a:ea typeface="メイリオ" panose="020B0604030504040204" pitchFamily="50" charset="-128"/>
              </a:rPr>
              <a:t>, ASD)</a:t>
            </a:r>
            <a:r>
              <a:rPr lang="ja-JP" altLang="en-US" dirty="0">
                <a:latin typeface="メイリオ" panose="020B0604030504040204" pitchFamily="50" charset="-128"/>
                <a:ea typeface="メイリオ" panose="020B0604030504040204" pitchFamily="50" charset="-128"/>
              </a:rPr>
              <a:t>の</a:t>
            </a:r>
            <a:r>
              <a:rPr lang="ja-JP" altLang="en-US" b="1" dirty="0">
                <a:latin typeface="メイリオ" panose="020B0604030504040204" pitchFamily="50" charset="-128"/>
                <a:ea typeface="メイリオ" panose="020B0604030504040204" pitchFamily="50" charset="-128"/>
              </a:rPr>
              <a:t>確定診断</a:t>
            </a:r>
            <a:r>
              <a:rPr lang="ja-JP" altLang="en-US" dirty="0">
                <a:latin typeface="メイリオ" panose="020B0604030504040204" pitchFamily="50" charset="-128"/>
                <a:ea typeface="メイリオ" panose="020B0604030504040204" pitchFamily="50" charset="-128"/>
              </a:rPr>
              <a:t>を受けた。</a:t>
            </a:r>
            <a:br>
              <a:rPr lang="en-US" altLang="ja-JP"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クリニックで</a:t>
            </a:r>
            <a:r>
              <a:rPr lang="ja-JP" altLang="en-US" b="1" dirty="0">
                <a:solidFill>
                  <a:srgbClr val="FF0000"/>
                </a:solidFill>
                <a:latin typeface="メイリオ" panose="020B0604030504040204" pitchFamily="50" charset="-128"/>
                <a:ea typeface="メイリオ" panose="020B0604030504040204" pitchFamily="50" charset="-128"/>
              </a:rPr>
              <a:t>対処法</a:t>
            </a:r>
            <a:r>
              <a:rPr lang="ja-JP" altLang="en-US" dirty="0">
                <a:latin typeface="メイリオ" panose="020B0604030504040204" pitchFamily="50" charset="-128"/>
                <a:ea typeface="メイリオ" panose="020B0604030504040204" pitchFamily="50" charset="-128"/>
              </a:rPr>
              <a:t>も教わった。</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a:t>
            </a:r>
            <a:r>
              <a:rPr lang="ja-JP" altLang="en-US" b="1" u="sng" dirty="0">
                <a:solidFill>
                  <a:srgbClr val="FF0000"/>
                </a:solidFill>
                <a:latin typeface="メイリオ" panose="020B0604030504040204" pitchFamily="50" charset="-128"/>
                <a:ea typeface="メイリオ" panose="020B0604030504040204" pitchFamily="50" charset="-128"/>
              </a:rPr>
              <a:t>精神疾患</a:t>
            </a:r>
            <a:r>
              <a:rPr lang="ja-JP" altLang="en-US" dirty="0">
                <a:latin typeface="メイリオ" panose="020B0604030504040204" pitchFamily="50" charset="-128"/>
                <a:ea typeface="メイリオ" panose="020B0604030504040204" pitchFamily="50" charset="-128"/>
              </a:rPr>
              <a:t>もかかっている。現在治療中。</a:t>
            </a:r>
            <a:r>
              <a:rPr lang="ja-JP" altLang="en-US" b="1" dirty="0">
                <a:latin typeface="メイリオ" panose="020B0604030504040204" pitchFamily="50" charset="-128"/>
                <a:ea typeface="メイリオ" panose="020B0604030504040204" pitchFamily="50" charset="-128"/>
              </a:rPr>
              <a:t>前職～</a:t>
            </a:r>
            <a:endParaRPr lang="en-US" altLang="ja-JP" b="1" dirty="0">
              <a:latin typeface="メイリオ" panose="020B0604030504040204" pitchFamily="50" charset="-128"/>
              <a:ea typeface="メイリオ" panose="020B0604030504040204" pitchFamily="50" charset="-128"/>
            </a:endParaRPr>
          </a:p>
          <a:p>
            <a:pPr marL="0" lvl="1" indent="0">
              <a:lnSpc>
                <a:spcPct val="100000"/>
              </a:lnSpc>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a:t>
            </a:r>
            <a:r>
              <a:rPr lang="ja-JP" altLang="en-US" b="1" u="sng" dirty="0">
                <a:latin typeface="メイリオ" panose="020B0604030504040204" pitchFamily="50" charset="-128"/>
                <a:ea typeface="メイリオ" panose="020B0604030504040204" pitchFamily="50" charset="-128"/>
              </a:rPr>
              <a:t>対策を身につける</a:t>
            </a:r>
            <a:r>
              <a:rPr lang="en-US" altLang="ja-JP" b="1" dirty="0">
                <a:latin typeface="メイリオ" panose="020B0604030504040204" pitchFamily="50" charset="-128"/>
                <a:ea typeface="メイリオ" panose="020B0604030504040204" pitchFamily="50" charset="-128"/>
              </a:rPr>
              <a:t>(2016</a:t>
            </a:r>
            <a:r>
              <a:rPr lang="ja-JP" altLang="en-US" b="1" dirty="0">
                <a:latin typeface="メイリオ" panose="020B0604030504040204" pitchFamily="50" charset="-128"/>
                <a:ea typeface="メイリオ" panose="020B0604030504040204" pitchFamily="50" charset="-128"/>
              </a:rPr>
              <a:t>年～</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現職</a:t>
            </a:r>
            <a:br>
              <a:rPr lang="en-US" altLang="ja-JP" b="1" dirty="0">
                <a:latin typeface="メイリオ" panose="020B0604030504040204" pitchFamily="50" charset="-128"/>
                <a:ea typeface="メイリオ" panose="020B0604030504040204" pitchFamily="50" charset="-128"/>
              </a:rPr>
            </a:br>
            <a:r>
              <a:rPr lang="en-US" altLang="ja-JP" b="1" dirty="0">
                <a:latin typeface="メイリオ" panose="020B0604030504040204" pitchFamily="50" charset="-128"/>
                <a:ea typeface="メイリオ" panose="020B0604030504040204" pitchFamily="50" charset="-128"/>
              </a:rPr>
              <a:t>H</a:t>
            </a:r>
            <a:r>
              <a:rPr lang="ja-JP" altLang="en-US" b="1" dirty="0">
                <a:latin typeface="メイリオ" panose="020B0604030504040204" pitchFamily="50" charset="-128"/>
                <a:ea typeface="メイリオ" panose="020B0604030504040204" pitchFamily="50" charset="-128"/>
              </a:rPr>
              <a:t>社</a:t>
            </a:r>
            <a:r>
              <a:rPr lang="ja-JP" altLang="en-US" dirty="0">
                <a:latin typeface="メイリオ" panose="020B0604030504040204" pitchFamily="50" charset="-128"/>
                <a:ea typeface="メイリオ" panose="020B0604030504040204" pitchFamily="50" charset="-128"/>
              </a:rPr>
              <a:t>に</a:t>
            </a:r>
            <a:r>
              <a:rPr lang="ja-JP" altLang="en-US" b="1" dirty="0">
                <a:latin typeface="メイリオ" panose="020B0604030504040204" pitchFamily="50" charset="-128"/>
                <a:ea typeface="メイリオ" panose="020B0604030504040204" pitchFamily="50" charset="-128"/>
              </a:rPr>
              <a:t>転職</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社目</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。それを機に、</a:t>
            </a:r>
            <a:br>
              <a:rPr lang="en-US" altLang="ja-JP" dirty="0">
                <a:latin typeface="メイリオ" panose="020B0604030504040204" pitchFamily="50" charset="-128"/>
                <a:ea typeface="メイリオ" panose="020B0604030504040204" pitchFamily="50" charset="-128"/>
              </a:rPr>
            </a:br>
            <a:r>
              <a:rPr lang="ja-JP" altLang="en-US" b="1" u="sng" dirty="0">
                <a:solidFill>
                  <a:srgbClr val="FF0000"/>
                </a:solidFill>
                <a:latin typeface="メイリオ" panose="020B0604030504040204" pitchFamily="50" charset="-128"/>
                <a:ea typeface="メイリオ" panose="020B0604030504040204" pitchFamily="50" charset="-128"/>
              </a:rPr>
              <a:t>働き方の見直し</a:t>
            </a:r>
            <a:r>
              <a:rPr lang="ja-JP" altLang="en-US" dirty="0">
                <a:latin typeface="メイリオ" panose="020B0604030504040204" pitchFamily="50" charset="-128"/>
                <a:ea typeface="メイリオ" panose="020B0604030504040204" pitchFamily="50" charset="-128"/>
              </a:rPr>
              <a:t>、必要な</a:t>
            </a:r>
            <a:r>
              <a:rPr lang="ja-JP" altLang="en-US" b="1" dirty="0">
                <a:latin typeface="メイリオ" panose="020B0604030504040204" pitchFamily="50" charset="-128"/>
                <a:ea typeface="メイリオ" panose="020B0604030504040204" pitchFamily="50" charset="-128"/>
              </a:rPr>
              <a:t>配慮</a:t>
            </a:r>
            <a:r>
              <a:rPr lang="ja-JP" altLang="en-US" dirty="0">
                <a:latin typeface="メイリオ" panose="020B0604030504040204" pitchFamily="50" charset="-128"/>
                <a:ea typeface="メイリオ" panose="020B0604030504040204" pitchFamily="50" charset="-128"/>
              </a:rPr>
              <a:t>を求めていった。</a:t>
            </a:r>
            <a:endParaRPr lang="en-US" altLang="ja-JP" dirty="0">
              <a:latin typeface="メイリオ" panose="020B0604030504040204" pitchFamily="50" charset="-128"/>
              <a:ea typeface="メイリオ" panose="020B0604030504040204" pitchFamily="50" charset="-128"/>
            </a:endParaRPr>
          </a:p>
          <a:p>
            <a:pPr marL="0" lvl="1" indent="0">
              <a:lnSpc>
                <a:spcPct val="100000"/>
              </a:lnSpc>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H</a:t>
            </a:r>
            <a:r>
              <a:rPr lang="ja-JP" altLang="en-US" b="1" dirty="0">
                <a:latin typeface="メイリオ" panose="020B0604030504040204" pitchFamily="50" charset="-128"/>
                <a:ea typeface="メイリオ" panose="020B0604030504040204" pitchFamily="50" charset="-128"/>
              </a:rPr>
              <a:t>社に技術職として入社するの</a:t>
            </a:r>
            <a:br>
              <a:rPr lang="en-US" altLang="ja-JP" b="1" dirty="0">
                <a:latin typeface="メイリオ" panose="020B0604030504040204" pitchFamily="50" charset="-128"/>
                <a:ea typeface="メイリオ" panose="020B0604030504040204" pitchFamily="50" charset="-128"/>
              </a:rPr>
            </a:br>
            <a:r>
              <a:rPr lang="ja-JP" altLang="en-US" b="1" dirty="0">
                <a:solidFill>
                  <a:srgbClr val="FF0000"/>
                </a:solidFill>
                <a:latin typeface="メイリオ" panose="020B0604030504040204" pitchFamily="50" charset="-128"/>
                <a:ea typeface="メイリオ" panose="020B0604030504040204" pitchFamily="50" charset="-128"/>
              </a:rPr>
              <a:t>良好な点および課題点などの　</a:t>
            </a:r>
            <a:r>
              <a:rPr lang="ja-JP" altLang="en-US" b="1" u="sng" dirty="0">
                <a:solidFill>
                  <a:srgbClr val="FF0000"/>
                </a:solidFill>
                <a:latin typeface="メイリオ" panose="020B0604030504040204" pitchFamily="50" charset="-128"/>
                <a:ea typeface="メイリオ" panose="020B0604030504040204" pitchFamily="50" charset="-128"/>
              </a:rPr>
              <a:t>項目</a:t>
            </a:r>
            <a:r>
              <a:rPr lang="ja-JP" altLang="en-US" u="sng" dirty="0">
                <a:latin typeface="メイリオ" panose="020B0604030504040204" pitchFamily="50" charset="-128"/>
                <a:ea typeface="メイリオ" panose="020B0604030504040204" pitchFamily="50" charset="-128"/>
              </a:rPr>
              <a:t>の明確化</a:t>
            </a:r>
          </a:p>
        </p:txBody>
      </p:sp>
      <p:sp>
        <p:nvSpPr>
          <p:cNvPr id="10" name="日付プレースホルダー 9">
            <a:extLst>
              <a:ext uri="{FF2B5EF4-FFF2-40B4-BE49-F238E27FC236}">
                <a16:creationId xmlns:a16="http://schemas.microsoft.com/office/drawing/2014/main" id="{4D6010D4-ACFA-2743-4621-D1018F46B2A8}"/>
              </a:ext>
            </a:extLst>
          </p:cNvPr>
          <p:cNvSpPr>
            <a:spLocks noGrp="1"/>
          </p:cNvSpPr>
          <p:nvPr>
            <p:ph type="dt" sz="half" idx="10"/>
          </p:nvPr>
        </p:nvSpPr>
        <p:spPr/>
        <p:txBody>
          <a:bodyPr/>
          <a:lstStyle/>
          <a:p>
            <a:r>
              <a:rPr lang="en-US" altLang="ja-JP"/>
              <a:t>7 Sep. 2025</a:t>
            </a:r>
            <a:endParaRPr lang="ja-JP" altLang="en-US" dirty="0"/>
          </a:p>
        </p:txBody>
      </p:sp>
      <p:sp>
        <p:nvSpPr>
          <p:cNvPr id="2" name="スライド番号プレースホルダー 1">
            <a:extLst>
              <a:ext uri="{FF2B5EF4-FFF2-40B4-BE49-F238E27FC236}">
                <a16:creationId xmlns:a16="http://schemas.microsoft.com/office/drawing/2014/main" id="{67F9B749-6F51-D2E1-A650-B357CA7B9CDF}"/>
              </a:ext>
            </a:extLst>
          </p:cNvPr>
          <p:cNvSpPr>
            <a:spLocks noGrp="1"/>
          </p:cNvSpPr>
          <p:nvPr>
            <p:ph type="sldNum" sz="quarter" idx="4"/>
          </p:nvPr>
        </p:nvSpPr>
        <p:spPr/>
        <p:txBody>
          <a:bodyPr/>
          <a:lstStyle/>
          <a:p>
            <a:fld id="{0FC7BD1B-E960-41A9-9552-6F9FCDC397B9}" type="slidenum">
              <a:rPr lang="ja-JP" altLang="en-US" b="1" smtClean="0"/>
              <a:pPr/>
              <a:t>23</a:t>
            </a:fld>
            <a:r>
              <a:rPr lang="en-US" altLang="ja-JP" sz="1800"/>
              <a:t>/32</a:t>
            </a:r>
            <a:endParaRPr lang="ja-JP" altLang="en-US" sz="1800" dirty="0"/>
          </a:p>
        </p:txBody>
      </p:sp>
      <p:sp>
        <p:nvSpPr>
          <p:cNvPr id="11" name="テキスト ボックス 10">
            <a:extLst>
              <a:ext uri="{FF2B5EF4-FFF2-40B4-BE49-F238E27FC236}">
                <a16:creationId xmlns:a16="http://schemas.microsoft.com/office/drawing/2014/main" id="{E03D40C8-DF1B-D926-03F7-E44937B219F6}"/>
              </a:ext>
            </a:extLst>
          </p:cNvPr>
          <p:cNvSpPr txBox="1"/>
          <p:nvPr/>
        </p:nvSpPr>
        <p:spPr>
          <a:xfrm>
            <a:off x="3053953" y="3015734"/>
            <a:ext cx="6107906" cy="369332"/>
          </a:xfrm>
          <a:prstGeom prst="rect">
            <a:avLst/>
          </a:prstGeom>
          <a:noFill/>
        </p:spPr>
        <p:txBody>
          <a:bodyPr wrap="square">
            <a:spAutoFit/>
          </a:bodyPr>
          <a:lstStyle/>
          <a:p>
            <a:endParaRPr lang="ja-JP" altLang="en-US" dirty="0"/>
          </a:p>
        </p:txBody>
      </p:sp>
      <p:pic>
        <p:nvPicPr>
          <p:cNvPr id="18" name="図 17" descr="アイコン&#10;&#10;AI 生成コンテンツは誤りを含む可能性があります。">
            <a:extLst>
              <a:ext uri="{FF2B5EF4-FFF2-40B4-BE49-F238E27FC236}">
                <a16:creationId xmlns:a16="http://schemas.microsoft.com/office/drawing/2014/main" id="{08068222-BB3E-3B7C-6640-F3E8FDA21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25" y="1029071"/>
            <a:ext cx="3050600" cy="2288426"/>
          </a:xfrm>
          <a:prstGeom prst="rect">
            <a:avLst/>
          </a:prstGeom>
        </p:spPr>
      </p:pic>
    </p:spTree>
    <p:extLst>
      <p:ext uri="{BB962C8B-B14F-4D97-AF65-F5344CB8AC3E}">
        <p14:creationId xmlns:p14="http://schemas.microsoft.com/office/powerpoint/2010/main" val="180954536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2914C-B43D-04EF-511F-A71D4CA6B575}"/>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8FC14272-551A-92C2-D9AD-69C3D7E80AED}"/>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E4D70850-725A-0AA2-9C04-94E161A91873}"/>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2F473A48-27A8-8EBF-2C64-D1F25117ECAC}"/>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633FA390-DD5E-CB77-4CDF-8E1FBBACE068}"/>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5.2.1. </a:t>
            </a:r>
            <a:r>
              <a:rPr lang="ja-JP" altLang="en-US" sz="2400" b="1" dirty="0">
                <a:solidFill>
                  <a:srgbClr val="002060"/>
                </a:solidFill>
                <a:latin typeface="メイリオ"/>
                <a:ea typeface="メイリオ"/>
              </a:rPr>
              <a:t>対処法に基づいた、筆者が配慮を求めた点①☑</a:t>
            </a:r>
          </a:p>
        </p:txBody>
      </p:sp>
      <p:pic>
        <p:nvPicPr>
          <p:cNvPr id="2" name="図 1" descr="白いバックグラウンドの前に座っている人形&#10;&#10;AI 生成コンテンツは誤りを含む可能性があります。">
            <a:extLst>
              <a:ext uri="{FF2B5EF4-FFF2-40B4-BE49-F238E27FC236}">
                <a16:creationId xmlns:a16="http://schemas.microsoft.com/office/drawing/2014/main" id="{41403D92-BB4D-4D59-EF92-01C983142085}"/>
              </a:ext>
            </a:extLst>
          </p:cNvPr>
          <p:cNvPicPr>
            <a:picLocks noChangeAspect="1"/>
          </p:cNvPicPr>
          <p:nvPr/>
        </p:nvPicPr>
        <p:blipFill>
          <a:blip r:embed="rId3">
            <a:extLst>
              <a:ext uri="{28A0092B-C50C-407E-A947-70E740481C1C}">
                <a14:useLocalDpi xmlns:a14="http://schemas.microsoft.com/office/drawing/2010/main" val="0"/>
              </a:ext>
            </a:extLst>
          </a:blip>
          <a:srcRect l="-5263" r="-1404"/>
          <a:stretch>
            <a:fillRect/>
          </a:stretch>
        </p:blipFill>
        <p:spPr>
          <a:xfrm>
            <a:off x="-8372" y="2215506"/>
            <a:ext cx="3108970" cy="2914650"/>
          </a:xfrm>
          <a:prstGeom prst="rect">
            <a:avLst/>
          </a:prstGeom>
        </p:spPr>
      </p:pic>
      <p:sp>
        <p:nvSpPr>
          <p:cNvPr id="3" name="コンテンツ プレースホルダー 3">
            <a:extLst>
              <a:ext uri="{FF2B5EF4-FFF2-40B4-BE49-F238E27FC236}">
                <a16:creationId xmlns:a16="http://schemas.microsoft.com/office/drawing/2014/main" id="{EB34EA2D-D5CD-30E6-7726-4D8AF5906C3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231422" y="1026430"/>
            <a:ext cx="8499021" cy="5390110"/>
          </a:xfrm>
          <a:prstGeom prst="rect">
            <a:avLst/>
          </a:prstGeom>
          <a:noFill/>
          <a:ln>
            <a:solidFill>
              <a:schemeClr val="tx2">
                <a:lumMod val="50000"/>
                <a:lumOff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コミュニケーション</a:t>
            </a:r>
            <a:r>
              <a:rPr lang="ja-JP" altLang="en-US" sz="2400" b="1" dirty="0">
                <a:latin typeface="メイリオ" panose="020B0604030504040204" pitchFamily="50" charset="-128"/>
                <a:ea typeface="メイリオ" panose="020B0604030504040204" pitchFamily="50" charset="-128"/>
              </a:rPr>
              <a:t>と</a:t>
            </a:r>
            <a:r>
              <a:rPr lang="ja-JP" altLang="en-US" sz="2400" b="1" u="sng" dirty="0">
                <a:latin typeface="メイリオ" panose="020B0604030504040204" pitchFamily="50" charset="-128"/>
                <a:ea typeface="メイリオ" panose="020B0604030504040204" pitchFamily="50" charset="-128"/>
              </a:rPr>
              <a:t>想像性</a:t>
            </a:r>
            <a:r>
              <a:rPr lang="en-US" altLang="ja-JP" sz="2400" b="1" u="sng"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イマジネーション</a:t>
            </a:r>
            <a:r>
              <a:rPr lang="en-US" altLang="ja-JP" sz="2400" b="1" u="sng"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dirty="0">
                <a:solidFill>
                  <a:srgbClr val="0070C0"/>
                </a:solidFill>
                <a:latin typeface="メイリオ" panose="020B0604030504040204" pitchFamily="50" charset="-128"/>
                <a:ea typeface="メイリオ" panose="020B0604030504040204" pitchFamily="50" charset="-128"/>
              </a:rPr>
              <a:t>聞いて覚えることが苦手。</a:t>
            </a:r>
            <a:r>
              <a:rPr lang="ja-JP" altLang="en-US" sz="2400" dirty="0">
                <a:latin typeface="メイリオ" panose="020B0604030504040204" pitchFamily="50" charset="-128"/>
                <a:ea typeface="メイリオ" panose="020B0604030504040204" pitchFamily="50" charset="-128"/>
              </a:rPr>
              <a:t>口頭で指示された場合に聞き漏らしや勘違いを引き起こす→</a:t>
            </a:r>
            <a:r>
              <a:rPr lang="ja-JP" altLang="en-US" sz="2400" b="1" u="sng" dirty="0">
                <a:solidFill>
                  <a:srgbClr val="FF0000"/>
                </a:solidFill>
                <a:latin typeface="メイリオ" panose="020B0604030504040204" pitchFamily="50" charset="-128"/>
                <a:ea typeface="メイリオ" panose="020B0604030504040204" pitchFamily="50" charset="-128"/>
              </a:rPr>
              <a:t>文字や画像</a:t>
            </a:r>
            <a:r>
              <a:rPr lang="ja-JP" altLang="en-US" sz="2400" b="1" u="sng" dirty="0">
                <a:latin typeface="メイリオ" panose="020B0604030504040204" pitchFamily="50" charset="-128"/>
                <a:ea typeface="メイリオ" panose="020B0604030504040204" pitchFamily="50" charset="-128"/>
              </a:rPr>
              <a:t>が残る手段</a:t>
            </a:r>
            <a:r>
              <a:rPr lang="ja-JP" altLang="en-US" sz="2400" u="sng" dirty="0">
                <a:latin typeface="メイリオ" panose="020B0604030504040204" pitchFamily="50" charset="-128"/>
                <a:ea typeface="メイリオ" panose="020B0604030504040204" pitchFamily="50" charset="-128"/>
              </a:rPr>
              <a:t>で</a:t>
            </a:r>
            <a:r>
              <a:rPr lang="ja-JP" altLang="en-US"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言われたこと以外のことを察したり、具体的でないことを考えることが苦手→</a:t>
            </a:r>
            <a:r>
              <a:rPr lang="ja-JP" altLang="en-US" sz="2400" b="1" u="sng" dirty="0">
                <a:solidFill>
                  <a:srgbClr val="FF0000"/>
                </a:solidFill>
                <a:latin typeface="メイリオ" panose="020B0604030504040204" pitchFamily="50" charset="-128"/>
                <a:ea typeface="メイリオ" panose="020B0604030504040204" pitchFamily="50" charset="-128"/>
              </a:rPr>
              <a:t>視覚情報</a:t>
            </a:r>
            <a:r>
              <a:rPr lang="ja-JP" altLang="en-US" sz="2400" b="1" u="sng" dirty="0">
                <a:latin typeface="メイリオ" panose="020B0604030504040204" pitchFamily="50" charset="-128"/>
                <a:ea typeface="メイリオ" panose="020B0604030504040204" pitchFamily="50" charset="-128"/>
              </a:rPr>
              <a:t>を添えて伝えてもらう</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聴覚過敏（参考）</a:t>
            </a:r>
            <a:br>
              <a:rPr lang="en-US" altLang="ja-JP" sz="2400" b="1" u="sng"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職場に個人用の</a:t>
            </a:r>
            <a:r>
              <a:rPr lang="ja-JP" altLang="en-US" sz="2400" b="1" dirty="0">
                <a:latin typeface="メイリオ" panose="020B0604030504040204" pitchFamily="50" charset="-128"/>
                <a:ea typeface="メイリオ" panose="020B0604030504040204" pitchFamily="50" charset="-128"/>
              </a:rPr>
              <a:t>イヤーマフ</a:t>
            </a:r>
            <a:r>
              <a:rPr lang="ja-JP" altLang="en-US" sz="2400" dirty="0">
                <a:latin typeface="メイリオ" panose="020B0604030504040204" pitchFamily="50" charset="-128"/>
                <a:ea typeface="メイリオ" panose="020B0604030504040204" pitchFamily="50" charset="-128"/>
              </a:rPr>
              <a:t>を準備→→→</a:t>
            </a:r>
            <a:br>
              <a:rPr lang="en-US" altLang="ja-JP" sz="2400" dirty="0">
                <a:latin typeface="メイリオ" panose="020B0604030504040204" pitchFamily="50" charset="-128"/>
                <a:ea typeface="メイリオ" panose="020B0604030504040204" pitchFamily="50" charset="-128"/>
              </a:rPr>
            </a:b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ほかにノイズキャンセリング機能も有用</a:t>
            </a:r>
            <a:br>
              <a:rPr lang="en-US" altLang="ja-JP" sz="2400" dirty="0">
                <a:latin typeface="メイリオ" panose="020B0604030504040204" pitchFamily="50" charset="-128"/>
                <a:ea typeface="メイリオ" panose="020B0604030504040204" pitchFamily="50" charset="-128"/>
              </a:rPr>
            </a:br>
            <a:r>
              <a:rPr lang="en-US" altLang="ja-JP" sz="2400" dirty="0">
                <a:highlight>
                  <a:srgbClr val="00FFFF"/>
                </a:highlight>
                <a:latin typeface="メイリオ" panose="020B0604030504040204" pitchFamily="50" charset="-128"/>
                <a:ea typeface="メイリオ" panose="020B0604030504040204" pitchFamily="50" charset="-128"/>
              </a:rPr>
              <a:t>※</a:t>
            </a:r>
            <a:r>
              <a:rPr lang="ja-JP" altLang="en-US" sz="2400" dirty="0">
                <a:highlight>
                  <a:srgbClr val="00FFFF"/>
                </a:highlight>
                <a:latin typeface="メイリオ" panose="020B0604030504040204" pitchFamily="50" charset="-128"/>
                <a:ea typeface="メイリオ" panose="020B0604030504040204" pitchFamily="50" charset="-128"/>
              </a:rPr>
              <a:t>あまり使っていない。</a:t>
            </a:r>
            <a:br>
              <a:rPr lang="en-US" altLang="ja-JP" sz="2400" b="1" dirty="0">
                <a:latin typeface="メイリオ" panose="020B0604030504040204" pitchFamily="50" charset="-128"/>
                <a:ea typeface="メイリオ" panose="020B0604030504040204" pitchFamily="50" charset="-128"/>
              </a:rPr>
            </a:b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こだわり</a:t>
            </a:r>
            <a:r>
              <a:rPr lang="en-US" altLang="ja-JP" sz="2400" b="1" u="sng"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優先順位と時間</a:t>
            </a:r>
            <a:r>
              <a:rPr lang="en-US" altLang="ja-JP" sz="2400" b="1" u="sng" dirty="0">
                <a:latin typeface="メイリオ" panose="020B0604030504040204" pitchFamily="50" charset="-128"/>
                <a:ea typeface="メイリオ" panose="020B0604030504040204" pitchFamily="50" charset="-128"/>
              </a:rPr>
              <a:t>)</a:t>
            </a:r>
            <a:br>
              <a:rPr lang="en-US" altLang="ja-JP" sz="2400" b="1" u="sng" dirty="0">
                <a:latin typeface="メイリオ" panose="020B0604030504040204" pitchFamily="50" charset="-128"/>
                <a:ea typeface="メイリオ" panose="020B0604030504040204" pitchFamily="50" charset="-128"/>
              </a:rPr>
            </a:br>
            <a:r>
              <a:rPr lang="ja-JP" altLang="en-US" sz="2400" dirty="0">
                <a:solidFill>
                  <a:srgbClr val="0070C0"/>
                </a:solidFill>
                <a:latin typeface="メイリオ" panose="020B0604030504040204" pitchFamily="50" charset="-128"/>
                <a:ea typeface="メイリオ" panose="020B0604030504040204" pitchFamily="50" charset="-128"/>
              </a:rPr>
              <a:t>自分の考えややり方に固執</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こしつ・こしゅう</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してしまい、状況や必要に応じての変化が難しい。→</a:t>
            </a:r>
            <a:r>
              <a:rPr lang="en-US" altLang="ja-JP" sz="2400" b="1" u="sng" dirty="0">
                <a:solidFill>
                  <a:srgbClr val="FF0000"/>
                </a:solidFill>
                <a:latin typeface="メイリオ" panose="020B0604030504040204" pitchFamily="50" charset="-128"/>
                <a:ea typeface="メイリオ" panose="020B0604030504040204" pitchFamily="50" charset="-128"/>
              </a:rPr>
              <a:t>TODO</a:t>
            </a:r>
            <a:r>
              <a:rPr lang="ja-JP" altLang="en-US" sz="2400" b="1" u="sng" dirty="0">
                <a:solidFill>
                  <a:srgbClr val="FF0000"/>
                </a:solidFill>
                <a:latin typeface="メイリオ" panose="020B0604030504040204" pitchFamily="50" charset="-128"/>
                <a:ea typeface="メイリオ" panose="020B0604030504040204" pitchFamily="50" charset="-128"/>
              </a:rPr>
              <a:t>リストとそれによる線表</a:t>
            </a:r>
            <a:r>
              <a:rPr lang="ja-JP" altLang="en-US" sz="2400" dirty="0">
                <a:latin typeface="メイリオ" panose="020B0604030504040204" pitchFamily="50" charset="-128"/>
                <a:ea typeface="メイリオ" panose="020B0604030504040204" pitchFamily="50" charset="-128"/>
              </a:rPr>
              <a:t>で工夫した</a:t>
            </a:r>
            <a:r>
              <a:rPr lang="en-US" altLang="ja-JP" sz="2400" b="1" dirty="0">
                <a:highlight>
                  <a:srgbClr val="00FFFF"/>
                </a:highlight>
                <a:latin typeface="メイリオ" panose="020B0604030504040204" pitchFamily="50" charset="-128"/>
                <a:ea typeface="メイリオ" panose="020B0604030504040204" pitchFamily="50" charset="-128"/>
              </a:rPr>
              <a:t>(※2017</a:t>
            </a:r>
            <a:r>
              <a:rPr lang="ja-JP" altLang="en-US" sz="2400" b="1" dirty="0">
                <a:highlight>
                  <a:srgbClr val="00FFFF"/>
                </a:highlight>
                <a:latin typeface="メイリオ" panose="020B0604030504040204" pitchFamily="50" charset="-128"/>
                <a:ea typeface="メイリオ" panose="020B0604030504040204" pitchFamily="50" charset="-128"/>
              </a:rPr>
              <a:t>年学会①ポスターの主要点</a:t>
            </a:r>
            <a:r>
              <a:rPr lang="en-US" altLang="ja-JP" sz="2400" b="1" dirty="0">
                <a:highlight>
                  <a:srgbClr val="00FFFF"/>
                </a:highlight>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endParaRPr lang="en-US" altLang="ja-JP" sz="2400" b="1" dirty="0">
              <a:latin typeface="メイリオ" panose="020B0604030504040204" pitchFamily="50" charset="-128"/>
              <a:ea typeface="メイリオ" panose="020B0604030504040204" pitchFamily="50" charset="-128"/>
            </a:endParaRPr>
          </a:p>
        </p:txBody>
      </p:sp>
      <p:sp>
        <p:nvSpPr>
          <p:cNvPr id="7" name="日付プレースホルダー 6">
            <a:extLst>
              <a:ext uri="{FF2B5EF4-FFF2-40B4-BE49-F238E27FC236}">
                <a16:creationId xmlns:a16="http://schemas.microsoft.com/office/drawing/2014/main" id="{FCAD22CA-8376-B866-6ACD-7B59F38C5187}"/>
              </a:ext>
            </a:extLst>
          </p:cNvPr>
          <p:cNvSpPr>
            <a:spLocks noGrp="1"/>
          </p:cNvSpPr>
          <p:nvPr>
            <p:ph type="dt" sz="half" idx="10"/>
          </p:nvPr>
        </p:nvSpPr>
        <p:spPr/>
        <p:txBody>
          <a:bodyPr/>
          <a:lstStyle/>
          <a:p>
            <a:r>
              <a:rPr lang="en-US" altLang="ja-JP"/>
              <a:t>7 Sep. 2025</a:t>
            </a:r>
            <a:endParaRPr lang="ja-JP" altLang="en-US" dirty="0"/>
          </a:p>
        </p:txBody>
      </p:sp>
      <p:sp>
        <p:nvSpPr>
          <p:cNvPr id="8" name="スライド番号プレースホルダー 7">
            <a:extLst>
              <a:ext uri="{FF2B5EF4-FFF2-40B4-BE49-F238E27FC236}">
                <a16:creationId xmlns:a16="http://schemas.microsoft.com/office/drawing/2014/main" id="{D53D0532-EF2F-F4D6-990C-86423CF26636}"/>
              </a:ext>
            </a:extLst>
          </p:cNvPr>
          <p:cNvSpPr>
            <a:spLocks noGrp="1"/>
          </p:cNvSpPr>
          <p:nvPr>
            <p:ph type="sldNum" sz="quarter" idx="4"/>
          </p:nvPr>
        </p:nvSpPr>
        <p:spPr/>
        <p:txBody>
          <a:bodyPr/>
          <a:lstStyle/>
          <a:p>
            <a:fld id="{0FC7BD1B-E960-41A9-9552-6F9FCDC397B9}" type="slidenum">
              <a:rPr lang="ja-JP" altLang="en-US" b="1" smtClean="0"/>
              <a:pPr/>
              <a:t>24</a:t>
            </a:fld>
            <a:r>
              <a:rPr lang="en-US" altLang="ja-JP" sz="1800"/>
              <a:t>/32</a:t>
            </a:r>
            <a:endParaRPr lang="ja-JP" altLang="en-US" sz="1800" dirty="0"/>
          </a:p>
        </p:txBody>
      </p:sp>
      <p:pic>
        <p:nvPicPr>
          <p:cNvPr id="11" name="図 10" descr="屋内, 座る, バイク, 小さい が含まれている画像&#10;&#10;AI 生成コンテンツは誤りを含む可能性があります。">
            <a:extLst>
              <a:ext uri="{FF2B5EF4-FFF2-40B4-BE49-F238E27FC236}">
                <a16:creationId xmlns:a16="http://schemas.microsoft.com/office/drawing/2014/main" id="{65A88207-7186-ADC8-556D-8DE900F94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785" y="2900890"/>
            <a:ext cx="2058231" cy="2058231"/>
          </a:xfrm>
          <a:prstGeom prst="rect">
            <a:avLst/>
          </a:prstGeom>
        </p:spPr>
      </p:pic>
      <p:sp>
        <p:nvSpPr>
          <p:cNvPr id="16" name="テキスト ボックス 15">
            <a:extLst>
              <a:ext uri="{FF2B5EF4-FFF2-40B4-BE49-F238E27FC236}">
                <a16:creationId xmlns:a16="http://schemas.microsoft.com/office/drawing/2014/main" id="{A241305A-B129-7C3D-42BD-F9F17430288F}"/>
              </a:ext>
            </a:extLst>
          </p:cNvPr>
          <p:cNvSpPr txBox="1"/>
          <p:nvPr/>
        </p:nvSpPr>
        <p:spPr>
          <a:xfrm>
            <a:off x="6862762" y="3930005"/>
            <a:ext cx="2924175" cy="584775"/>
          </a:xfrm>
          <a:prstGeom prst="rect">
            <a:avLst/>
          </a:prstGeom>
          <a:noFill/>
        </p:spPr>
        <p:txBody>
          <a:bodyPr wrap="square">
            <a:spAutoFit/>
          </a:bodyPr>
          <a:lstStyle/>
          <a:p>
            <a:r>
              <a:rPr lang="ja-JP" altLang="en-US" sz="1600" b="0" i="0" dirty="0">
                <a:solidFill>
                  <a:srgbClr val="000000"/>
                </a:solidFill>
                <a:effectLst/>
                <a:latin typeface="メイリオ" panose="020B0604030504040204" pitchFamily="50" charset="-128"/>
                <a:ea typeface="メイリオ" panose="020B0604030504040204" pitchFamily="50" charset="-128"/>
              </a:rPr>
              <a:t>遮音値</a:t>
            </a:r>
            <a:r>
              <a:rPr lang="en-US" altLang="ja-JP" sz="1600" b="0" i="0" dirty="0">
                <a:solidFill>
                  <a:srgbClr val="000000"/>
                </a:solidFill>
                <a:effectLst/>
                <a:latin typeface="メイリオ" panose="020B0604030504040204" pitchFamily="50" charset="-128"/>
                <a:ea typeface="メイリオ" panose="020B0604030504040204" pitchFamily="50" charset="-128"/>
              </a:rPr>
              <a:t>(NRR)</a:t>
            </a:r>
            <a:r>
              <a:rPr lang="ja-JP" altLang="en-US" sz="1600" b="0" i="0" dirty="0">
                <a:solidFill>
                  <a:srgbClr val="000000"/>
                </a:solidFill>
                <a:effectLst/>
                <a:latin typeface="メイリオ" panose="020B0604030504040204" pitchFamily="50" charset="-128"/>
                <a:ea typeface="メイリオ" panose="020B0604030504040204" pitchFamily="50" charset="-128"/>
              </a:rPr>
              <a:t>： </a:t>
            </a:r>
            <a:r>
              <a:rPr lang="en-US" altLang="ja-JP" sz="1600" b="0" i="0" dirty="0">
                <a:solidFill>
                  <a:srgbClr val="000000"/>
                </a:solidFill>
                <a:effectLst/>
                <a:latin typeface="メイリオ" panose="020B0604030504040204" pitchFamily="50" charset="-128"/>
                <a:ea typeface="メイリオ" panose="020B0604030504040204" pitchFamily="50" charset="-128"/>
              </a:rPr>
              <a:t>21dB</a:t>
            </a:r>
            <a:br>
              <a:rPr lang="en-US" altLang="ja-JP" sz="1600" dirty="0">
                <a:latin typeface="メイリオ" panose="020B0604030504040204" pitchFamily="50" charset="-128"/>
                <a:ea typeface="メイリオ" panose="020B0604030504040204" pitchFamily="50" charset="-128"/>
              </a:rPr>
            </a:br>
            <a:r>
              <a:rPr lang="ja-JP" altLang="en-US" sz="1600" b="0" i="0" dirty="0">
                <a:solidFill>
                  <a:srgbClr val="000000"/>
                </a:solidFill>
                <a:effectLst/>
                <a:latin typeface="メイリオ" panose="020B0604030504040204" pitchFamily="50" charset="-128"/>
                <a:ea typeface="メイリオ" panose="020B0604030504040204" pitchFamily="50" charset="-128"/>
              </a:rPr>
              <a:t>重量： 約</a:t>
            </a:r>
            <a:r>
              <a:rPr lang="en-US" altLang="ja-JP" sz="1600" b="0" i="0" dirty="0">
                <a:solidFill>
                  <a:srgbClr val="000000"/>
                </a:solidFill>
                <a:effectLst/>
                <a:latin typeface="メイリオ" panose="020B0604030504040204" pitchFamily="50" charset="-128"/>
                <a:ea typeface="メイリオ" panose="020B0604030504040204" pitchFamily="50" charset="-128"/>
              </a:rPr>
              <a:t>195g</a:t>
            </a:r>
            <a:endParaRPr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1437585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C5555-28DB-D9D8-28CE-1CD4941FF3E3}"/>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88F87548-F59C-342F-C1CC-1D9AAD24434E}"/>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181B557A-C41A-33D1-B0C6-3D298A67F54C}"/>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C3856CAF-8324-343C-6C27-8DDA0C9C992D}"/>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722866A2-3316-8E39-512D-2BDEC4C0A87D}"/>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5.3. </a:t>
            </a:r>
            <a:r>
              <a:rPr lang="ja-JP" altLang="en-US" sz="2400" b="1" dirty="0">
                <a:solidFill>
                  <a:srgbClr val="002060"/>
                </a:solidFill>
                <a:latin typeface="メイリオ"/>
                <a:ea typeface="メイリオ"/>
              </a:rPr>
              <a:t>筆者の社内経歴</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時系列</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②</a:t>
            </a:r>
          </a:p>
        </p:txBody>
      </p:sp>
      <p:sp>
        <p:nvSpPr>
          <p:cNvPr id="2" name="コンテンツ プレースホルダー 3">
            <a:extLst>
              <a:ext uri="{FF2B5EF4-FFF2-40B4-BE49-F238E27FC236}">
                <a16:creationId xmlns:a16="http://schemas.microsoft.com/office/drawing/2014/main" id="{F2FB86D5-3274-EDB4-DBFA-FB6B770E4E45}"/>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189862" y="857388"/>
            <a:ext cx="7630529" cy="5559152"/>
          </a:xfrm>
          <a:prstGeom prst="rect">
            <a:avLst/>
          </a:prstGeom>
          <a:noFill/>
          <a:ln>
            <a:solidFill>
              <a:schemeClr val="tx2">
                <a:lumMod val="50000"/>
                <a:lumOff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■技術部門 </a:t>
            </a:r>
            <a:r>
              <a:rPr lang="en-US" altLang="ja-JP" sz="2400" b="1" dirty="0">
                <a:latin typeface="メイリオ" panose="020B0604030504040204" pitchFamily="50" charset="-128"/>
                <a:ea typeface="メイリオ" panose="020B0604030504040204" pitchFamily="50" charset="-128"/>
              </a:rPr>
              <a:t>(2016/7</a:t>
            </a:r>
            <a:r>
              <a:rPr lang="ja-JP" alt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アプリケーションのビルドや動作、</a:t>
            </a:r>
            <a:r>
              <a:rPr lang="en-US" altLang="ja-JP" sz="2400" dirty="0">
                <a:latin typeface="メイリオ" panose="020B0604030504040204" pitchFamily="50" charset="-128"/>
                <a:ea typeface="メイリオ" panose="020B0604030504040204" pitchFamily="50" charset="-128"/>
              </a:rPr>
              <a:t>OS</a:t>
            </a:r>
            <a:r>
              <a:rPr lang="ja-JP" altLang="en-US" sz="2400" dirty="0">
                <a:latin typeface="メイリオ" panose="020B0604030504040204" pitchFamily="50" charset="-128"/>
                <a:ea typeface="メイリオ" panose="020B0604030504040204" pitchFamily="50" charset="-128"/>
              </a:rPr>
              <a:t>のインストーラーの開発など少し携わったが、</a:t>
            </a:r>
            <a:r>
              <a:rPr lang="ja-JP" altLang="en-US" sz="2400" b="1" dirty="0">
                <a:latin typeface="メイリオ" panose="020B0604030504040204" pitchFamily="50" charset="-128"/>
                <a:ea typeface="メイリオ" panose="020B0604030504040204" pitchFamily="50" charset="-128"/>
              </a:rPr>
              <a:t>向かない</a:t>
            </a:r>
            <a:r>
              <a:rPr lang="ja-JP" altLang="en-US" sz="2400" dirty="0">
                <a:latin typeface="メイリオ" panose="020B0604030504040204" pitchFamily="50" charset="-128"/>
                <a:ea typeface="メイリオ" panose="020B0604030504040204" pitchFamily="50" charset="-128"/>
              </a:rPr>
              <a:t>業務があり次の業務に移った。</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　　　　</a:t>
            </a: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■営業事務 </a:t>
            </a:r>
            <a:r>
              <a:rPr lang="en-US" altLang="ja-JP" sz="2400" b="1" dirty="0">
                <a:latin typeface="メイリオ" panose="020B0604030504040204" pitchFamily="50" charset="-128"/>
                <a:ea typeface="メイリオ" panose="020B0604030504040204" pitchFamily="50" charset="-128"/>
              </a:rPr>
              <a:t>(2020/6</a:t>
            </a:r>
            <a:r>
              <a:rPr lang="ja-JP" alt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altLang="en-US" sz="2400" b="1" dirty="0">
              <a:latin typeface="メイリオ" panose="020B0604030504040204" pitchFamily="50" charset="-128"/>
              <a:ea typeface="メイリオ" panose="020B0604030504040204" pitchFamily="50" charset="-128"/>
            </a:endParaRPr>
          </a:p>
          <a:p>
            <a:pPr marL="0" lvl="1" indent="0">
              <a:buNone/>
            </a:pPr>
            <a:r>
              <a:rPr lang="ja-JP" altLang="en-US" b="1" dirty="0">
                <a:latin typeface="メイリオ" panose="020B0604030504040204" pitchFamily="50" charset="-128"/>
                <a:ea typeface="メイリオ" panose="020B0604030504040204" pitchFamily="50" charset="-128"/>
              </a:rPr>
              <a:t>正確さとスピード</a:t>
            </a:r>
            <a:r>
              <a:rPr lang="ja-JP" altLang="en-US" dirty="0">
                <a:latin typeface="メイリオ" panose="020B0604030504040204" pitchFamily="50" charset="-128"/>
                <a:ea typeface="メイリオ" panose="020B0604030504040204" pitchFamily="50" charset="-128"/>
              </a:rPr>
              <a:t>を重視する業務が主要なので、</a:t>
            </a:r>
            <a:r>
              <a:rPr lang="ja-JP" altLang="en-US" b="1" dirty="0">
                <a:latin typeface="メイリオ" panose="020B0604030504040204" pitchFamily="50" charset="-128"/>
                <a:ea typeface="メイリオ" panose="020B0604030504040204" pitchFamily="50" charset="-128"/>
              </a:rPr>
              <a:t>苦痛</a:t>
            </a:r>
            <a:r>
              <a:rPr lang="ja-JP" altLang="en-US" dirty="0">
                <a:latin typeface="メイリオ" panose="020B0604030504040204" pitchFamily="50" charset="-128"/>
                <a:ea typeface="メイリオ" panose="020B0604030504040204" pitchFamily="50" charset="-128"/>
              </a:rPr>
              <a:t>であった。</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br>
              <a:rPr lang="en-US" altLang="ja-JP" dirty="0">
                <a:latin typeface="メイリオ" panose="020B0604030504040204" pitchFamily="50" charset="-128"/>
                <a:ea typeface="メイリオ" panose="020B0604030504040204" pitchFamily="50" charset="-128"/>
              </a:rPr>
            </a:br>
            <a:r>
              <a:rPr lang="ja-JP" altLang="en-US" b="1" dirty="0">
                <a:highlight>
                  <a:srgbClr val="FFFF00"/>
                </a:highlight>
                <a:latin typeface="メイリオ" panose="020B0604030504040204" pitchFamily="50" charset="-128"/>
                <a:ea typeface="メイリオ" panose="020B0604030504040204" pitchFamily="50" charset="-128"/>
              </a:rPr>
              <a:t>■</a:t>
            </a:r>
            <a:r>
              <a:rPr lang="ja-JP" altLang="en-US" b="1" dirty="0">
                <a:solidFill>
                  <a:srgbClr val="FF0000"/>
                </a:solidFill>
                <a:highlight>
                  <a:srgbClr val="FFFF00"/>
                </a:highlight>
                <a:latin typeface="メイリオ" panose="020B0604030504040204" pitchFamily="50" charset="-128"/>
                <a:ea typeface="メイリオ" panose="020B0604030504040204" pitchFamily="50" charset="-128"/>
              </a:rPr>
              <a:t>休職</a:t>
            </a:r>
            <a:r>
              <a:rPr lang="en-US" altLang="ja-JP" b="1" dirty="0">
                <a:highlight>
                  <a:srgbClr val="FFFF00"/>
                </a:highlight>
                <a:latin typeface="メイリオ" panose="020B0604030504040204" pitchFamily="50" charset="-128"/>
                <a:ea typeface="メイリオ" panose="020B0604030504040204" pitchFamily="50" charset="-128"/>
              </a:rPr>
              <a:t>(2021/4</a:t>
            </a:r>
            <a:r>
              <a:rPr lang="ja-JP" altLang="en-US" b="1" dirty="0">
                <a:highlight>
                  <a:srgbClr val="FFFF00"/>
                </a:highlight>
                <a:latin typeface="メイリオ" panose="020B0604030504040204" pitchFamily="50" charset="-128"/>
                <a:ea typeface="メイリオ" panose="020B0604030504040204" pitchFamily="50" charset="-128"/>
              </a:rPr>
              <a:t>～</a:t>
            </a:r>
            <a:r>
              <a:rPr lang="en-US" altLang="ja-JP" b="1" dirty="0">
                <a:highlight>
                  <a:srgbClr val="FFFF00"/>
                </a:highlight>
                <a:latin typeface="メイリオ" panose="020B0604030504040204" pitchFamily="50" charset="-128"/>
                <a:ea typeface="メイリオ" panose="020B0604030504040204" pitchFamily="50" charset="-128"/>
              </a:rPr>
              <a:t>6)</a:t>
            </a:r>
            <a:r>
              <a:rPr lang="ja-JP" altLang="en-US" b="1" dirty="0">
                <a:highlight>
                  <a:srgbClr val="FFFF00"/>
                </a:highlight>
                <a:latin typeface="メイリオ" panose="020B0604030504040204" pitchFamily="50" charset="-128"/>
                <a:ea typeface="メイリオ" panose="020B0604030504040204" pitchFamily="50" charset="-128"/>
              </a:rPr>
              <a:t>　</a:t>
            </a:r>
            <a:r>
              <a:rPr lang="ja-JP" altLang="en-US" b="1" dirty="0">
                <a:solidFill>
                  <a:srgbClr val="FF0000"/>
                </a:solidFill>
                <a:highlight>
                  <a:srgbClr val="FFFF00"/>
                </a:highlight>
                <a:latin typeface="メイリオ" panose="020B0604030504040204" pitchFamily="50" charset="-128"/>
                <a:ea typeface="メイリオ" panose="020B0604030504040204" pitchFamily="50" charset="-128"/>
              </a:rPr>
              <a:t>←キーポイント</a:t>
            </a:r>
            <a:br>
              <a:rPr lang="en-US" altLang="ja-JP" b="1" dirty="0">
                <a:highlight>
                  <a:srgbClr val="FFFF00"/>
                </a:highlight>
                <a:latin typeface="メイリオ" panose="020B0604030504040204" pitchFamily="50" charset="-128"/>
                <a:ea typeface="メイリオ" panose="020B0604030504040204" pitchFamily="50" charset="-128"/>
              </a:rPr>
            </a:br>
            <a:r>
              <a:rPr lang="ja-JP" altLang="en-US" dirty="0">
                <a:highlight>
                  <a:srgbClr val="FFFF00"/>
                </a:highlight>
                <a:latin typeface="メイリオ" panose="020B0604030504040204" pitchFamily="50" charset="-128"/>
                <a:ea typeface="メイリオ" panose="020B0604030504040204" pitchFamily="50" charset="-128"/>
              </a:rPr>
              <a:t>このタイミング前後で、</a:t>
            </a:r>
            <a:r>
              <a:rPr lang="ja-JP" altLang="en-US" b="1" dirty="0">
                <a:solidFill>
                  <a:srgbClr val="FF0000"/>
                </a:solidFill>
                <a:highlight>
                  <a:srgbClr val="FFFF00"/>
                </a:highlight>
                <a:latin typeface="メイリオ" panose="020B0604030504040204" pitchFamily="50" charset="-128"/>
                <a:ea typeface="メイリオ" panose="020B0604030504040204" pitchFamily="50" charset="-128"/>
              </a:rPr>
              <a:t>就労パスポート</a:t>
            </a:r>
            <a:r>
              <a:rPr lang="ja-JP" altLang="en-US" dirty="0">
                <a:highlight>
                  <a:srgbClr val="FFFF00"/>
                </a:highlight>
                <a:latin typeface="メイリオ" panose="020B0604030504040204" pitchFamily="50" charset="-128"/>
                <a:ea typeface="メイリオ" panose="020B0604030504040204" pitchFamily="50" charset="-128"/>
              </a:rPr>
              <a:t>を記載してフィードバックしていただいた。</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　　　　</a:t>
            </a: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■情報システム</a:t>
            </a:r>
            <a:r>
              <a:rPr lang="en-US" altLang="ja-JP" b="1" dirty="0">
                <a:solidFill>
                  <a:srgbClr val="0070C0"/>
                </a:solidFill>
                <a:latin typeface="メイリオ" panose="020B0604030504040204" pitchFamily="50" charset="-128"/>
                <a:ea typeface="メイリオ" panose="020B0604030504040204" pitchFamily="50" charset="-128"/>
              </a:rPr>
              <a:t>+α</a:t>
            </a:r>
            <a:r>
              <a:rPr lang="en-US" altLang="ja-JP" b="1" dirty="0">
                <a:latin typeface="メイリオ" panose="020B0604030504040204" pitchFamily="50" charset="-128"/>
                <a:ea typeface="メイリオ" panose="020B0604030504040204" pitchFamily="50" charset="-128"/>
              </a:rPr>
              <a:t>(2021/7</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多岐</a:t>
            </a:r>
            <a:r>
              <a:rPr lang="ja-JP" altLang="en-US" dirty="0">
                <a:latin typeface="メイリオ" panose="020B0604030504040204" pitchFamily="50" charset="-128"/>
                <a:ea typeface="メイリオ" panose="020B0604030504040204" pitchFamily="50" charset="-128"/>
              </a:rPr>
              <a:t>にわたる業務ではあるけれども、理解を得て、今のところ</a:t>
            </a:r>
            <a:r>
              <a:rPr lang="ja-JP" altLang="en-US" b="1" dirty="0">
                <a:latin typeface="メイリオ" panose="020B0604030504040204" pitchFamily="50" charset="-128"/>
                <a:ea typeface="メイリオ" panose="020B0604030504040204" pitchFamily="50" charset="-128"/>
              </a:rPr>
              <a:t>無理なく</a:t>
            </a:r>
            <a:r>
              <a:rPr lang="en-US" altLang="ja-JP" b="1"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勤められている。</a:t>
            </a:r>
            <a:endParaRPr lang="en-US" altLang="ja-JP" dirty="0">
              <a:latin typeface="メイリオ" panose="020B0604030504040204" pitchFamily="50" charset="-128"/>
              <a:ea typeface="メイリオ" panose="020B0604030504040204" pitchFamily="50" charset="-128"/>
            </a:endParaRPr>
          </a:p>
        </p:txBody>
      </p:sp>
      <p:pic>
        <p:nvPicPr>
          <p:cNvPr id="3" name="図 2" descr="座る が含まれている画像&#10;&#10;AI 生成コンテンツは誤りを含む可能性があります。">
            <a:extLst>
              <a:ext uri="{FF2B5EF4-FFF2-40B4-BE49-F238E27FC236}">
                <a16:creationId xmlns:a16="http://schemas.microsoft.com/office/drawing/2014/main" id="{43E6EE12-6F18-FB15-CC3C-C2FD7F0ED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 y="3286324"/>
            <a:ext cx="4444100" cy="3333077"/>
          </a:xfrm>
          <a:prstGeom prst="rect">
            <a:avLst/>
          </a:prstGeom>
        </p:spPr>
      </p:pic>
      <p:pic>
        <p:nvPicPr>
          <p:cNvPr id="7" name="図 6" descr="アイコン&#10;&#10;AI 生成コンテンツは誤りを含む可能性があります。">
            <a:extLst>
              <a:ext uri="{FF2B5EF4-FFF2-40B4-BE49-F238E27FC236}">
                <a16:creationId xmlns:a16="http://schemas.microsoft.com/office/drawing/2014/main" id="{4C2A3AAB-43D0-B681-47F7-EF18D9F68261}"/>
              </a:ext>
            </a:extLst>
          </p:cNvPr>
          <p:cNvPicPr>
            <a:picLocks noChangeAspect="1"/>
          </p:cNvPicPr>
          <p:nvPr/>
        </p:nvPicPr>
        <p:blipFill>
          <a:blip r:embed="rId4">
            <a:extLst>
              <a:ext uri="{28A0092B-C50C-407E-A947-70E740481C1C}">
                <a14:useLocalDpi xmlns:a14="http://schemas.microsoft.com/office/drawing/2010/main" val="0"/>
              </a:ext>
            </a:extLst>
          </a:blip>
          <a:srcRect l="18773" t="20761" r="19468" b="17152"/>
          <a:stretch>
            <a:fillRect/>
          </a:stretch>
        </p:blipFill>
        <p:spPr>
          <a:xfrm>
            <a:off x="1178562" y="1526723"/>
            <a:ext cx="2354893" cy="2367419"/>
          </a:xfrm>
          <a:prstGeom prst="rect">
            <a:avLst/>
          </a:prstGeom>
        </p:spPr>
      </p:pic>
      <p:sp>
        <p:nvSpPr>
          <p:cNvPr id="8" name="日付プレースホルダー 7">
            <a:extLst>
              <a:ext uri="{FF2B5EF4-FFF2-40B4-BE49-F238E27FC236}">
                <a16:creationId xmlns:a16="http://schemas.microsoft.com/office/drawing/2014/main" id="{0F9CA118-1F75-AD64-7538-2CFC41A28CA3}"/>
              </a:ext>
            </a:extLst>
          </p:cNvPr>
          <p:cNvSpPr>
            <a:spLocks noGrp="1"/>
          </p:cNvSpPr>
          <p:nvPr>
            <p:ph type="dt" sz="half" idx="10"/>
          </p:nvPr>
        </p:nvSpPr>
        <p:spPr/>
        <p:txBody>
          <a:bodyPr/>
          <a:lstStyle/>
          <a:p>
            <a:r>
              <a:rPr lang="en-US" altLang="ja-JP"/>
              <a:t>7 Sep. 2025</a:t>
            </a:r>
            <a:endParaRPr lang="ja-JP" altLang="en-US" dirty="0"/>
          </a:p>
        </p:txBody>
      </p:sp>
      <p:sp>
        <p:nvSpPr>
          <p:cNvPr id="9" name="スライド番号プレースホルダー 8">
            <a:extLst>
              <a:ext uri="{FF2B5EF4-FFF2-40B4-BE49-F238E27FC236}">
                <a16:creationId xmlns:a16="http://schemas.microsoft.com/office/drawing/2014/main" id="{D32901AF-F757-4B0B-A84F-401CE4EC74F6}"/>
              </a:ext>
            </a:extLst>
          </p:cNvPr>
          <p:cNvSpPr>
            <a:spLocks noGrp="1"/>
          </p:cNvSpPr>
          <p:nvPr>
            <p:ph type="sldNum" sz="quarter" idx="4"/>
          </p:nvPr>
        </p:nvSpPr>
        <p:spPr/>
        <p:txBody>
          <a:bodyPr/>
          <a:lstStyle/>
          <a:p>
            <a:fld id="{0FC7BD1B-E960-41A9-9552-6F9FCDC397B9}" type="slidenum">
              <a:rPr lang="ja-JP" altLang="en-US" b="1" smtClean="0"/>
              <a:pPr/>
              <a:t>25</a:t>
            </a:fld>
            <a:r>
              <a:rPr lang="en-US" altLang="ja-JP" sz="1800"/>
              <a:t>/32</a:t>
            </a:r>
            <a:endParaRPr lang="ja-JP" altLang="en-US" sz="1800" dirty="0"/>
          </a:p>
        </p:txBody>
      </p:sp>
    </p:spTree>
    <p:extLst>
      <p:ext uri="{BB962C8B-B14F-4D97-AF65-F5344CB8AC3E}">
        <p14:creationId xmlns:p14="http://schemas.microsoft.com/office/powerpoint/2010/main" val="19559967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8FEC3-611A-8295-E977-8DA5FA97E229}"/>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BF561A05-24CE-B55E-7FC3-BCD213075957}"/>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048988A6-41C8-6371-60F9-948A30DD0E48}"/>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74E8FFC6-F20B-18E9-AD02-6547112E818E}"/>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4AE9211E-45A0-5F41-E977-ED523FA053EE}"/>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5.4. </a:t>
            </a:r>
            <a:r>
              <a:rPr lang="ja-JP" altLang="en-US" sz="2400" b="1" dirty="0">
                <a:solidFill>
                  <a:srgbClr val="002060"/>
                </a:solidFill>
                <a:latin typeface="メイリオ"/>
                <a:ea typeface="メイリオ"/>
              </a:rPr>
              <a:t>就労パスポート</a:t>
            </a:r>
          </a:p>
        </p:txBody>
      </p:sp>
      <p:pic>
        <p:nvPicPr>
          <p:cNvPr id="2" name="図 1">
            <a:extLst>
              <a:ext uri="{FF2B5EF4-FFF2-40B4-BE49-F238E27FC236}">
                <a16:creationId xmlns:a16="http://schemas.microsoft.com/office/drawing/2014/main" id="{5E9F2FD9-FA49-A767-138C-C89D8B6837E1}"/>
              </a:ext>
            </a:extLst>
          </p:cNvPr>
          <p:cNvPicPr>
            <a:picLocks noChangeAspect="1"/>
          </p:cNvPicPr>
          <p:nvPr/>
        </p:nvPicPr>
        <p:blipFill>
          <a:blip r:embed="rId3"/>
          <a:stretch>
            <a:fillRect/>
          </a:stretch>
        </p:blipFill>
        <p:spPr>
          <a:xfrm>
            <a:off x="731520" y="1792223"/>
            <a:ext cx="3219525" cy="4539813"/>
          </a:xfrm>
          <a:prstGeom prst="rect">
            <a:avLst/>
          </a:prstGeom>
        </p:spPr>
      </p:pic>
      <p:sp>
        <p:nvSpPr>
          <p:cNvPr id="7" name="テキスト ボックス 6">
            <a:extLst>
              <a:ext uri="{FF2B5EF4-FFF2-40B4-BE49-F238E27FC236}">
                <a16:creationId xmlns:a16="http://schemas.microsoft.com/office/drawing/2014/main" id="{35DBA339-3B6B-AC3D-BB99-BEB4B1C6D280}"/>
              </a:ext>
            </a:extLst>
          </p:cNvPr>
          <p:cNvSpPr txBox="1"/>
          <p:nvPr/>
        </p:nvSpPr>
        <p:spPr>
          <a:xfrm>
            <a:off x="866775" y="885433"/>
            <a:ext cx="10350954" cy="400110"/>
          </a:xfrm>
          <a:prstGeom prst="rect">
            <a:avLst/>
          </a:prstGeom>
          <a:noFill/>
        </p:spPr>
        <p:txBody>
          <a:bodyPr wrap="square">
            <a:spAutoFit/>
          </a:bodyPr>
          <a:lstStyle/>
          <a:p>
            <a:r>
              <a:rPr kumimoji="1" lang="en-US" altLang="ja-JP" sz="2000" b="1" kern="1200" dirty="0">
                <a:solidFill>
                  <a:schemeClr val="tx1"/>
                </a:solidFill>
                <a:latin typeface="メイリオ" panose="020B0604030504040204" pitchFamily="50" charset="-128"/>
                <a:ea typeface="メイリオ" panose="020B0604030504040204" pitchFamily="50" charset="-128"/>
              </a:rPr>
              <a:t>(2025</a:t>
            </a:r>
            <a:r>
              <a:rPr kumimoji="1" lang="ja-JP" altLang="en-US" sz="2000" b="1" kern="1200" dirty="0">
                <a:solidFill>
                  <a:schemeClr val="tx1"/>
                </a:solidFill>
                <a:latin typeface="メイリオ" panose="020B0604030504040204" pitchFamily="50" charset="-128"/>
                <a:ea typeface="メイリオ" panose="020B0604030504040204" pitchFamily="50" charset="-128"/>
              </a:rPr>
              <a:t>年</a:t>
            </a:r>
            <a:r>
              <a:rPr kumimoji="1" lang="en-US" altLang="ja-JP" sz="2000" b="1" kern="1200" dirty="0">
                <a:solidFill>
                  <a:schemeClr val="tx1"/>
                </a:solidFill>
                <a:latin typeface="メイリオ" panose="020B0604030504040204" pitchFamily="50" charset="-128"/>
                <a:ea typeface="メイリオ" panose="020B0604030504040204" pitchFamily="50" charset="-128"/>
              </a:rPr>
              <a:t>8/31</a:t>
            </a:r>
            <a:r>
              <a:rPr kumimoji="1" lang="ja-JP" altLang="en-US" sz="2000" b="1" kern="1200" dirty="0">
                <a:solidFill>
                  <a:schemeClr val="tx1"/>
                </a:solidFill>
                <a:latin typeface="メイリオ" panose="020B0604030504040204" pitchFamily="50" charset="-128"/>
                <a:ea typeface="メイリオ" panose="020B0604030504040204" pitchFamily="50" charset="-128"/>
              </a:rPr>
              <a:t>ポスター</a:t>
            </a:r>
            <a:r>
              <a:rPr lang="ja-JP" altLang="en-US" sz="2000" b="1" dirty="0">
                <a:latin typeface="メイリオ" panose="020B0604030504040204" pitchFamily="50" charset="-128"/>
                <a:ea typeface="メイリオ" panose="020B0604030504040204" pitchFamily="50" charset="-128"/>
              </a:rPr>
              <a:t>「成人広汎性発達障害当事者の就労継続の実践</a:t>
            </a:r>
            <a:r>
              <a:rPr lang="en-US" altLang="ja-JP" sz="2000" b="1" dirty="0">
                <a:latin typeface="メイリオ" panose="020B0604030504040204" pitchFamily="50" charset="-128"/>
                <a:ea typeface="メイリオ" panose="020B0604030504040204" pitchFamily="50" charset="-128"/>
              </a:rPr>
              <a:t>(II)</a:t>
            </a:r>
            <a:r>
              <a:rPr lang="ja-JP" altLang="en-US" sz="2000" b="1" dirty="0">
                <a:latin typeface="メイリオ" panose="020B0604030504040204" pitchFamily="50" charset="-128"/>
                <a:ea typeface="メイリオ" panose="020B0604030504040204" pitchFamily="50" charset="-128"/>
              </a:rPr>
              <a:t>」</a:t>
            </a:r>
            <a:r>
              <a:rPr kumimoji="1" lang="ja-JP" altLang="en-US" sz="2000" b="1" kern="1200" dirty="0">
                <a:solidFill>
                  <a:schemeClr val="tx1"/>
                </a:solidFill>
                <a:latin typeface="メイリオ" panose="020B0604030504040204" pitchFamily="50" charset="-128"/>
                <a:ea typeface="メイリオ" panose="020B0604030504040204" pitchFamily="50" charset="-128"/>
              </a:rPr>
              <a:t>で報告②</a:t>
            </a:r>
            <a:r>
              <a:rPr kumimoji="1" lang="en-US" altLang="ja-JP" sz="2000" b="1" kern="1200" dirty="0">
                <a:solidFill>
                  <a:schemeClr val="tx1"/>
                </a:solidFill>
                <a:latin typeface="メイリオ" panose="020B0604030504040204" pitchFamily="50" charset="-128"/>
                <a:ea typeface="メイリオ" panose="020B0604030504040204" pitchFamily="50" charset="-128"/>
              </a:rPr>
              <a:t>)</a:t>
            </a:r>
            <a:endParaRPr lang="ja-JP" altLang="en-US" sz="2000" b="1" dirty="0"/>
          </a:p>
        </p:txBody>
      </p:sp>
      <p:sp>
        <p:nvSpPr>
          <p:cNvPr id="8" name="コンテンツ プレースホルダー 3">
            <a:extLst>
              <a:ext uri="{FF2B5EF4-FFF2-40B4-BE49-F238E27FC236}">
                <a16:creationId xmlns:a16="http://schemas.microsoft.com/office/drawing/2014/main" id="{4D3EF82F-A840-5F51-5F34-CE9E06309009}"/>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6427" y="1682496"/>
            <a:ext cx="7576485" cy="4517136"/>
          </a:xfrm>
          <a:prstGeom prst="rect">
            <a:avLst/>
          </a:prstGeom>
          <a:noFill/>
          <a:ln>
            <a:solidFill>
              <a:schemeClr val="tx2">
                <a:lumMod val="50000"/>
                <a:lumOff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■厚生労働省</a:t>
            </a:r>
            <a:r>
              <a:rPr lang="ja-JP" altLang="en-US" sz="2400" dirty="0">
                <a:latin typeface="メイリオ" panose="020B0604030504040204" pitchFamily="50" charset="-128"/>
                <a:ea typeface="メイリオ" panose="020B0604030504040204" pitchFamily="50" charset="-128"/>
              </a:rPr>
              <a:t>が出している、</a:t>
            </a:r>
            <a:br>
              <a:rPr lang="en-US" altLang="ja-JP" sz="2400" dirty="0">
                <a:latin typeface="メイリオ" panose="020B0604030504040204" pitchFamily="50" charset="-128"/>
                <a:ea typeface="メイリオ" panose="020B0604030504040204" pitchFamily="50" charset="-128"/>
              </a:rPr>
            </a:b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　</a:t>
            </a:r>
            <a:r>
              <a:rPr lang="ja-JP" altLang="en-US" sz="2400" b="1" dirty="0">
                <a:solidFill>
                  <a:srgbClr val="0070C0"/>
                </a:solidFill>
                <a:latin typeface="メイリオ" panose="020B0604030504040204" pitchFamily="50" charset="-128"/>
                <a:ea typeface="メイリオ" panose="020B0604030504040204" pitchFamily="50" charset="-128"/>
              </a:rPr>
              <a:t>障害のある人が、働く上での自分の特徴やアピール</a:t>
            </a:r>
            <a:br>
              <a:rPr lang="en-US" altLang="ja-JP" sz="2400" b="1" dirty="0">
                <a:solidFill>
                  <a:srgbClr val="0070C0"/>
                </a:solidFill>
                <a:latin typeface="メイリオ" panose="020B0604030504040204" pitchFamily="50" charset="-128"/>
                <a:ea typeface="メイリオ" panose="020B0604030504040204" pitchFamily="50" charset="-128"/>
              </a:rPr>
            </a:br>
            <a:r>
              <a:rPr lang="ja-JP" altLang="en-US" sz="2400" b="1" dirty="0">
                <a:solidFill>
                  <a:srgbClr val="0070C0"/>
                </a:solidFill>
                <a:latin typeface="メイリオ" panose="020B0604030504040204" pitchFamily="50" charset="-128"/>
                <a:ea typeface="メイリオ" panose="020B0604030504040204" pitchFamily="50" charset="-128"/>
              </a:rPr>
              <a:t>　ポイント、希望する配慮などを就労支援機関などと</a:t>
            </a:r>
            <a:br>
              <a:rPr lang="en-US" altLang="ja-JP" sz="2400" b="1" dirty="0">
                <a:solidFill>
                  <a:srgbClr val="0070C0"/>
                </a:solidFill>
                <a:latin typeface="メイリオ" panose="020B0604030504040204" pitchFamily="50" charset="-128"/>
                <a:ea typeface="メイリオ" panose="020B0604030504040204" pitchFamily="50" charset="-128"/>
              </a:rPr>
            </a:br>
            <a:r>
              <a:rPr lang="ja-JP" altLang="en-US" sz="2400" b="1" dirty="0">
                <a:solidFill>
                  <a:srgbClr val="0070C0"/>
                </a:solidFill>
                <a:latin typeface="メイリオ" panose="020B0604030504040204" pitchFamily="50" charset="-128"/>
                <a:ea typeface="メイリオ" panose="020B0604030504040204" pitchFamily="50" charset="-128"/>
              </a:rPr>
              <a:t>　一緒に整理し、就職する会社などに分かりやすく</a:t>
            </a:r>
            <a:br>
              <a:rPr lang="en-US" altLang="ja-JP" sz="2400" b="1" dirty="0">
                <a:solidFill>
                  <a:srgbClr val="0070C0"/>
                </a:solidFill>
                <a:latin typeface="メイリオ" panose="020B0604030504040204" pitchFamily="50" charset="-128"/>
                <a:ea typeface="メイリオ" panose="020B0604030504040204" pitchFamily="50" charset="-128"/>
              </a:rPr>
            </a:br>
            <a:r>
              <a:rPr lang="ja-JP" altLang="en-US" sz="2400" b="1" dirty="0">
                <a:solidFill>
                  <a:srgbClr val="0070C0"/>
                </a:solidFill>
                <a:latin typeface="メイリオ" panose="020B0604030504040204" pitchFamily="50" charset="-128"/>
                <a:ea typeface="メイリオ" panose="020B0604030504040204" pitchFamily="50" charset="-128"/>
              </a:rPr>
              <a:t>　伝えるためのツール。</a:t>
            </a:r>
            <a:br>
              <a:rPr lang="en-US" altLang="ja-JP" sz="2400" dirty="0">
                <a:latin typeface="メイリオ" panose="020B0604030504040204" pitchFamily="50" charset="-128"/>
                <a:ea typeface="メイリオ" panose="020B0604030504040204" pitchFamily="50" charset="-128"/>
              </a:rPr>
            </a:b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表紙・裏表紙含めて</a:t>
            </a:r>
            <a:r>
              <a:rPr lang="en-US" altLang="ja-JP" sz="2400" b="1" dirty="0">
                <a:latin typeface="メイリオ" panose="020B0604030504040204" pitchFamily="50" charset="-128"/>
                <a:ea typeface="メイリオ" panose="020B0604030504040204" pitchFamily="50" charset="-128"/>
              </a:rPr>
              <a:t>6</a:t>
            </a:r>
            <a:r>
              <a:rPr lang="ja-JP" altLang="en-US" sz="2400" b="1" dirty="0">
                <a:latin typeface="メイリオ" panose="020B0604030504040204" pitchFamily="50" charset="-128"/>
                <a:ea typeface="メイリオ" panose="020B0604030504040204" pitchFamily="50" charset="-128"/>
              </a:rPr>
              <a:t>ページ</a:t>
            </a:r>
            <a:br>
              <a:rPr lang="en-US" altLang="ja-JP" sz="2400" dirty="0">
                <a:latin typeface="メイリオ" panose="020B0604030504040204" pitchFamily="50" charset="-128"/>
                <a:ea typeface="メイリオ" panose="020B0604030504040204" pitchFamily="50" charset="-128"/>
              </a:rPr>
            </a:br>
            <a:endParaRPr lang="en-US" altLang="ja-JP" sz="2400" dirty="0">
              <a:latin typeface="メイリオ" panose="020B0604030504040204" pitchFamily="50" charset="-128"/>
              <a:ea typeface="メイリオ" panose="020B0604030504040204" pitchFamily="50" charset="-128"/>
            </a:endParaRPr>
          </a:p>
          <a:p>
            <a:pPr marL="0" indent="0">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新規雇用に限らず、応用で現に働いているところでも役に立つと考える。</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10" name="日付プレースホルダー 9">
            <a:extLst>
              <a:ext uri="{FF2B5EF4-FFF2-40B4-BE49-F238E27FC236}">
                <a16:creationId xmlns:a16="http://schemas.microsoft.com/office/drawing/2014/main" id="{052A3B69-6D87-EF41-3BB1-2467974FB460}"/>
              </a:ext>
            </a:extLst>
          </p:cNvPr>
          <p:cNvSpPr>
            <a:spLocks noGrp="1"/>
          </p:cNvSpPr>
          <p:nvPr>
            <p:ph type="dt" sz="half" idx="10"/>
          </p:nvPr>
        </p:nvSpPr>
        <p:spPr/>
        <p:txBody>
          <a:bodyPr/>
          <a:lstStyle/>
          <a:p>
            <a:r>
              <a:rPr lang="en-US" altLang="ja-JP"/>
              <a:t>7 Sep. 2025</a:t>
            </a:r>
            <a:endParaRPr lang="ja-JP" altLang="en-US" dirty="0"/>
          </a:p>
        </p:txBody>
      </p:sp>
      <p:sp>
        <p:nvSpPr>
          <p:cNvPr id="3" name="スライド番号プレースホルダー 2">
            <a:extLst>
              <a:ext uri="{FF2B5EF4-FFF2-40B4-BE49-F238E27FC236}">
                <a16:creationId xmlns:a16="http://schemas.microsoft.com/office/drawing/2014/main" id="{E81ECF99-6240-DFE4-0DCD-C7FE050128DB}"/>
              </a:ext>
            </a:extLst>
          </p:cNvPr>
          <p:cNvSpPr>
            <a:spLocks noGrp="1"/>
          </p:cNvSpPr>
          <p:nvPr>
            <p:ph type="sldNum" sz="quarter" idx="4"/>
          </p:nvPr>
        </p:nvSpPr>
        <p:spPr/>
        <p:txBody>
          <a:bodyPr/>
          <a:lstStyle/>
          <a:p>
            <a:fld id="{0FC7BD1B-E960-41A9-9552-6F9FCDC397B9}" type="slidenum">
              <a:rPr lang="ja-JP" altLang="en-US" b="1" smtClean="0"/>
              <a:pPr/>
              <a:t>26</a:t>
            </a:fld>
            <a:r>
              <a:rPr lang="en-US" altLang="ja-JP" sz="1800"/>
              <a:t>/32</a:t>
            </a:r>
            <a:endParaRPr lang="ja-JP" altLang="en-US" sz="1800" dirty="0"/>
          </a:p>
        </p:txBody>
      </p:sp>
    </p:spTree>
    <p:extLst>
      <p:ext uri="{BB962C8B-B14F-4D97-AF65-F5344CB8AC3E}">
        <p14:creationId xmlns:p14="http://schemas.microsoft.com/office/powerpoint/2010/main" val="74025020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A61D-8E45-D787-E497-D418FBD8D5D0}"/>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D2060AB5-DDDC-36DA-D734-70BF998885B7}"/>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F37EE1C6-C531-D3A3-A8C9-39257694A301}"/>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B5947091-FC84-A1F6-63BA-EE57FA330688}"/>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D954DA07-80DC-8E76-8801-BD30A6A0113D}"/>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5.4.1. </a:t>
            </a:r>
            <a:r>
              <a:rPr lang="ja-JP" altLang="en-US" sz="2400" b="1" dirty="0">
                <a:solidFill>
                  <a:srgbClr val="002060"/>
                </a:solidFill>
                <a:latin typeface="メイリオ"/>
                <a:ea typeface="メイリオ"/>
              </a:rPr>
              <a:t>筆者が就労パスポートで書いたこと</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抜粋</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②</a:t>
            </a:r>
          </a:p>
        </p:txBody>
      </p:sp>
      <p:sp>
        <p:nvSpPr>
          <p:cNvPr id="2" name="コンテンツ プレースホルダー 3">
            <a:extLst>
              <a:ext uri="{FF2B5EF4-FFF2-40B4-BE49-F238E27FC236}">
                <a16:creationId xmlns:a16="http://schemas.microsoft.com/office/drawing/2014/main" id="{C335FA70-CED6-2B2A-4CAC-DD82BFE6897A}"/>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97253" y="799615"/>
            <a:ext cx="8558059" cy="5676214"/>
          </a:xfrm>
          <a:prstGeom prst="rect">
            <a:avLst/>
          </a:prstGeom>
          <a:noFill/>
          <a:ln>
            <a:solidFill>
              <a:schemeClr val="tx2">
                <a:lumMod val="50000"/>
                <a:lumOff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■アピールポイントなど</a:t>
            </a:r>
            <a:br>
              <a:rPr lang="en-US" altLang="ja-JP" sz="2400" b="1"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筆者は</a:t>
            </a:r>
            <a:r>
              <a:rPr lang="en-US" altLang="ja-JP" sz="2400" dirty="0">
                <a:latin typeface="メイリオ" panose="020B0604030504040204" pitchFamily="50" charset="-128"/>
                <a:ea typeface="メイリオ" panose="020B0604030504040204" pitchFamily="50" charset="-128"/>
              </a:rPr>
              <a:t>9</a:t>
            </a:r>
            <a:r>
              <a:rPr lang="ja-JP" altLang="en-US" sz="2400" dirty="0">
                <a:latin typeface="メイリオ" panose="020B0604030504040204" pitchFamily="50" charset="-128"/>
                <a:ea typeface="メイリオ" panose="020B0604030504040204" pitchFamily="50" charset="-128"/>
              </a:rPr>
              <a:t>年間もの間</a:t>
            </a:r>
            <a:r>
              <a:rPr lang="en-US" altLang="ja-JP" sz="2400" b="1" dirty="0">
                <a:latin typeface="メイリオ" panose="020B0604030504040204" pitchFamily="50" charset="-128"/>
                <a:ea typeface="メイリオ" panose="020B0604030504040204" pitchFamily="50" charset="-128"/>
              </a:rPr>
              <a:t>H</a:t>
            </a:r>
            <a:r>
              <a:rPr lang="ja-JP" altLang="en-US" sz="2400" b="1" dirty="0">
                <a:latin typeface="メイリオ" panose="020B0604030504040204" pitchFamily="50" charset="-128"/>
                <a:ea typeface="メイリオ" panose="020B0604030504040204" pitchFamily="50" charset="-128"/>
              </a:rPr>
              <a:t>社</a:t>
            </a:r>
            <a:r>
              <a:rPr lang="ja-JP" altLang="en-US" sz="2400" dirty="0">
                <a:latin typeface="メイリオ" panose="020B0604030504040204" pitchFamily="50" charset="-128"/>
                <a:ea typeface="メイリオ" panose="020B0604030504040204" pitchFamily="50" charset="-128"/>
              </a:rPr>
              <a:t>で、</a:t>
            </a:r>
            <a:r>
              <a:rPr lang="ja-JP" altLang="en-US" sz="2400" b="1" dirty="0">
                <a:solidFill>
                  <a:srgbClr val="FF0000"/>
                </a:solidFill>
                <a:latin typeface="メイリオ" panose="020B0604030504040204" pitchFamily="50" charset="-128"/>
                <a:ea typeface="メイリオ" panose="020B0604030504040204" pitchFamily="50" charset="-128"/>
              </a:rPr>
              <a:t>広範囲</a:t>
            </a:r>
            <a:r>
              <a:rPr lang="ja-JP" altLang="en-US" sz="2400" dirty="0">
                <a:latin typeface="メイリオ" panose="020B0604030504040204" pitchFamily="50" charset="-128"/>
                <a:ea typeface="メイリオ" panose="020B0604030504040204" pitchFamily="50" charset="-128"/>
              </a:rPr>
              <a:t>の業務に携わっていたが、</a:t>
            </a:r>
            <a:r>
              <a:rPr lang="ja-JP" altLang="en-US" sz="2400" b="1" dirty="0">
                <a:latin typeface="メイリオ" panose="020B0604030504040204" pitchFamily="50" charset="-128"/>
                <a:ea typeface="メイリオ" panose="020B0604030504040204" pitchFamily="50" charset="-128"/>
              </a:rPr>
              <a:t>向き不向き</a:t>
            </a:r>
            <a:r>
              <a:rPr lang="ja-JP" altLang="en-US" sz="2400" dirty="0">
                <a:latin typeface="メイリオ" panose="020B0604030504040204" pitchFamily="50" charset="-128"/>
                <a:ea typeface="メイリオ" panose="020B0604030504040204" pitchFamily="50" charset="-128"/>
              </a:rPr>
              <a:t>があるので、なるべく</a:t>
            </a:r>
            <a:r>
              <a:rPr lang="ja-JP" altLang="en-US" sz="2400" b="1" dirty="0">
                <a:solidFill>
                  <a:srgbClr val="FF0000"/>
                </a:solidFill>
                <a:latin typeface="メイリオ" panose="020B0604030504040204" pitchFamily="50" charset="-128"/>
                <a:ea typeface="メイリオ" panose="020B0604030504040204" pitchFamily="50" charset="-128"/>
              </a:rPr>
              <a:t>向いている</a:t>
            </a:r>
            <a:r>
              <a:rPr lang="ja-JP" altLang="en-US" sz="2400" dirty="0">
                <a:latin typeface="メイリオ" panose="020B0604030504040204" pitchFamily="50" charset="-128"/>
                <a:ea typeface="メイリオ" panose="020B0604030504040204" pitchFamily="50" charset="-128"/>
              </a:rPr>
              <a:t>職種を希望した。</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■希望する働き方・コミュニケーション面</a:t>
            </a:r>
            <a:br>
              <a:rPr lang="en-US" altLang="ja-JP" sz="2400" b="1"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イヤーマフ使用許可</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あまり使わない</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電話応対少なく</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ただし管理部門ゆえに</a:t>
            </a:r>
            <a:r>
              <a:rPr lang="ja-JP" altLang="en-US" sz="2400" b="1" dirty="0">
                <a:solidFill>
                  <a:srgbClr val="FF0000"/>
                </a:solidFill>
                <a:latin typeface="メイリオ" panose="020B0604030504040204" pitchFamily="50" charset="-128"/>
                <a:ea typeface="メイリオ" panose="020B0604030504040204" pitchFamily="50" charset="-128"/>
              </a:rPr>
              <a:t>多い</a:t>
            </a:r>
            <a:r>
              <a:rPr lang="en-US" altLang="ja-JP"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en-US" altLang="ja-JP" sz="2400" dirty="0">
                <a:latin typeface="メイリオ" panose="020B0604030504040204" pitchFamily="50" charset="-128"/>
                <a:ea typeface="メイリオ" panose="020B0604030504040204" pitchFamily="50" charset="-128"/>
              </a:rPr>
              <a:t>※</a:t>
            </a:r>
            <a:r>
              <a:rPr lang="ja-JP" altLang="en-US" sz="2400" b="1" dirty="0">
                <a:solidFill>
                  <a:srgbClr val="0070C0"/>
                </a:solidFill>
                <a:latin typeface="メイリオ" panose="020B0604030504040204" pitchFamily="50" charset="-128"/>
                <a:ea typeface="メイリオ" panose="020B0604030504040204" pitchFamily="50" charset="-128"/>
              </a:rPr>
              <a:t>なかなか かなっていない</a:t>
            </a:r>
            <a:r>
              <a:rPr lang="ja-JP" altLang="en-US"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優先順位付けの許可を得た</a:t>
            </a:r>
            <a:r>
              <a:rPr lang="en-US" altLang="ja-JP" sz="2400"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TODO</a:t>
            </a:r>
            <a:r>
              <a:rPr lang="ja-JP" altLang="en-US" sz="2400" b="1" dirty="0">
                <a:latin typeface="メイリオ" panose="020B0604030504040204" pitchFamily="50" charset="-128"/>
                <a:ea typeface="メイリオ" panose="020B0604030504040204" pitchFamily="50" charset="-128"/>
              </a:rPr>
              <a:t>リストと線表、前発表①</a:t>
            </a:r>
            <a:r>
              <a:rPr lang="en-US" altLang="ja-JP"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■作業遂行面</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 ・作業遂行面</a:t>
            </a: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・自己チェックなど</a:t>
            </a:r>
            <a:br>
              <a:rPr lang="en-US" altLang="ja-JP" sz="2400" b="1" dirty="0">
                <a:latin typeface="メイリオ" panose="020B0604030504040204" pitchFamily="50" charset="-128"/>
                <a:ea typeface="メイリオ" panose="020B0604030504040204" pitchFamily="50" charset="-128"/>
              </a:rPr>
            </a:br>
            <a:r>
              <a:rPr lang="ja-JP" altLang="en-US" sz="2400" b="1" dirty="0">
                <a:solidFill>
                  <a:srgbClr val="FF0000"/>
                </a:solidFill>
                <a:latin typeface="メイリオ" panose="020B0604030504040204" pitchFamily="50" charset="-128"/>
                <a:ea typeface="メイリオ" panose="020B0604030504040204" pitchFamily="50" charset="-128"/>
              </a:rPr>
              <a:t>判断基準や助言を具体的</a:t>
            </a:r>
            <a:r>
              <a:rPr lang="ja-JP" altLang="en-US" sz="2400" b="1" dirty="0">
                <a:latin typeface="メイリオ" panose="020B0604030504040204" pitchFamily="50" charset="-128"/>
                <a:ea typeface="メイリオ" panose="020B0604030504040204" pitchFamily="50" charset="-128"/>
              </a:rPr>
              <a:t>に</a:t>
            </a:r>
            <a:r>
              <a:rPr lang="ja-JP" altLang="en-US" sz="2400" dirty="0">
                <a:latin typeface="メイリオ" panose="020B0604030504040204" pitchFamily="50" charset="-128"/>
                <a:ea typeface="メイリオ" panose="020B0604030504040204" pitchFamily="50" charset="-128"/>
              </a:rPr>
              <a:t>伝えてもらえるとよい。</a:t>
            </a:r>
            <a:br>
              <a:rPr lang="en-US" altLang="ja-JP" sz="2400" dirty="0">
                <a:latin typeface="メイリオ" panose="020B0604030504040204" pitchFamily="50" charset="-128"/>
                <a:ea typeface="メイリオ" panose="020B0604030504040204" pitchFamily="50" charset="-128"/>
              </a:rPr>
            </a:br>
            <a:r>
              <a:rPr lang="ja-JP" altLang="en-US" sz="2400" dirty="0">
                <a:solidFill>
                  <a:srgbClr val="FF0000"/>
                </a:solidFill>
                <a:latin typeface="メイリオ" panose="020B0604030504040204" pitchFamily="50" charset="-128"/>
                <a:ea typeface="メイリオ" panose="020B0604030504040204" pitchFamily="50" charset="-128"/>
              </a:rPr>
              <a:t>ゆっくりならば</a:t>
            </a:r>
            <a:r>
              <a:rPr lang="ja-JP" altLang="en-US" sz="2400" b="1" dirty="0">
                <a:solidFill>
                  <a:srgbClr val="FF0000"/>
                </a:solidFill>
                <a:latin typeface="メイリオ" panose="020B0604030504040204" pitchFamily="50" charset="-128"/>
                <a:ea typeface="メイリオ" panose="020B0604030504040204" pitchFamily="50" charset="-128"/>
              </a:rPr>
              <a:t>正確を期する</a:t>
            </a:r>
            <a:r>
              <a:rPr lang="ja-JP" altLang="en-US" sz="2400" dirty="0">
                <a:latin typeface="メイリオ" panose="020B0604030504040204" pitchFamily="50" charset="-128"/>
                <a:ea typeface="メイリオ" panose="020B0604030504040204" pitchFamily="50" charset="-128"/>
              </a:rPr>
              <a:t>ことができるので、</a:t>
            </a:r>
            <a:r>
              <a:rPr lang="ja-JP" altLang="en-US" sz="2400" b="1" dirty="0">
                <a:latin typeface="メイリオ" panose="020B0604030504040204" pitchFamily="50" charset="-128"/>
                <a:ea typeface="メイリオ" panose="020B0604030504040204" pitchFamily="50" charset="-128"/>
              </a:rPr>
              <a:t>適性</a:t>
            </a:r>
            <a:r>
              <a:rPr lang="ja-JP" altLang="en-US" sz="2400" dirty="0">
                <a:latin typeface="メイリオ" panose="020B0604030504040204" pitchFamily="50" charset="-128"/>
                <a:ea typeface="メイリオ" panose="020B0604030504040204" pitchFamily="50" charset="-128"/>
              </a:rPr>
              <a:t>を踏まえてほしい。</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通勤のストレス</a:t>
            </a:r>
            <a:r>
              <a:rPr lang="ja-JP" altLang="en-US" sz="2400" dirty="0">
                <a:latin typeface="メイリオ" panose="020B0604030504040204" pitchFamily="50" charset="-128"/>
                <a:ea typeface="メイリオ" panose="020B0604030504040204" pitchFamily="50" charset="-128"/>
              </a:rPr>
              <a:t>を避けるべく、</a:t>
            </a:r>
            <a:r>
              <a:rPr lang="ja-JP" altLang="en-US" sz="2400" b="1" dirty="0">
                <a:solidFill>
                  <a:srgbClr val="FF0000"/>
                </a:solidFill>
                <a:latin typeface="メイリオ" panose="020B0604030504040204" pitchFamily="50" charset="-128"/>
                <a:ea typeface="メイリオ" panose="020B0604030504040204" pitchFamily="50" charset="-128"/>
              </a:rPr>
              <a:t>時差通勤</a:t>
            </a:r>
            <a:r>
              <a:rPr lang="en-US" altLang="ja-JP" sz="2400" b="1" dirty="0">
                <a:solidFill>
                  <a:srgbClr val="FF0000"/>
                </a:solidFill>
                <a:latin typeface="メイリオ" panose="020B0604030504040204" pitchFamily="50" charset="-128"/>
                <a:ea typeface="メイリオ" panose="020B0604030504040204" pitchFamily="50" charset="-128"/>
              </a:rPr>
              <a:t>(8:00</a:t>
            </a:r>
            <a:r>
              <a:rPr lang="ja-JP" altLang="en-US" sz="2400" b="1" dirty="0">
                <a:solidFill>
                  <a:srgbClr val="FF0000"/>
                </a:solidFill>
                <a:latin typeface="メイリオ" panose="020B0604030504040204" pitchFamily="50" charset="-128"/>
                <a:ea typeface="メイリオ" panose="020B0604030504040204" pitchFamily="50" charset="-128"/>
              </a:rPr>
              <a:t>～</a:t>
            </a:r>
            <a:r>
              <a:rPr lang="en-US" altLang="ja-JP" sz="2400" b="1" dirty="0">
                <a:solidFill>
                  <a:srgbClr val="FF0000"/>
                </a:solidFill>
                <a:latin typeface="メイリオ" panose="020B0604030504040204" pitchFamily="50" charset="-128"/>
                <a:ea typeface="メイリオ" panose="020B0604030504040204" pitchFamily="50" charset="-128"/>
              </a:rPr>
              <a:t>17:00)</a:t>
            </a:r>
            <a:r>
              <a:rPr lang="ja-JP" altLang="en-US" sz="2400" b="1" dirty="0">
                <a:solidFill>
                  <a:srgbClr val="FF0000"/>
                </a:solidFill>
                <a:latin typeface="メイリオ" panose="020B0604030504040204" pitchFamily="50" charset="-128"/>
                <a:ea typeface="メイリオ" panose="020B0604030504040204" pitchFamily="50" charset="-128"/>
              </a:rPr>
              <a:t>。</a:t>
            </a:r>
            <a:br>
              <a:rPr lang="en-US" altLang="ja-JP" sz="2400" b="1" dirty="0">
                <a:solidFill>
                  <a:srgbClr val="FF0000"/>
                </a:solidFill>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人事担当者との月イチ</a:t>
            </a:r>
            <a:r>
              <a:rPr lang="ja-JP" altLang="en-US" sz="2400" b="1" dirty="0">
                <a:solidFill>
                  <a:srgbClr val="FF0000"/>
                </a:solidFill>
                <a:latin typeface="メイリオ" panose="020B0604030504040204" pitchFamily="50" charset="-128"/>
                <a:ea typeface="メイリオ" panose="020B0604030504040204" pitchFamily="50" charset="-128"/>
              </a:rPr>
              <a:t>面談</a:t>
            </a:r>
            <a:r>
              <a:rPr lang="ja-JP" altLang="en-US" sz="2400" dirty="0">
                <a:latin typeface="メイリオ" panose="020B0604030504040204" pitchFamily="50" charset="-128"/>
                <a:ea typeface="メイリオ" panose="020B0604030504040204" pitchFamily="50" charset="-128"/>
              </a:rPr>
              <a:t>を設けていただいた。</a:t>
            </a:r>
            <a:endParaRPr lang="en-US" altLang="ja-JP" sz="2400" dirty="0">
              <a:latin typeface="メイリオ" panose="020B0604030504040204" pitchFamily="50" charset="-128"/>
              <a:ea typeface="メイリオ" panose="020B0604030504040204" pitchFamily="50" charset="-128"/>
            </a:endParaRPr>
          </a:p>
        </p:txBody>
      </p:sp>
      <p:pic>
        <p:nvPicPr>
          <p:cNvPr id="3" name="図 2" descr="シャツ, 部屋 が含まれている画像&#10;&#10;AI 生成コンテンツは誤りを含む可能性があります。">
            <a:extLst>
              <a:ext uri="{FF2B5EF4-FFF2-40B4-BE49-F238E27FC236}">
                <a16:creationId xmlns:a16="http://schemas.microsoft.com/office/drawing/2014/main" id="{F90369F1-838B-0C05-F7E4-DF9185D72886}"/>
              </a:ext>
            </a:extLst>
          </p:cNvPr>
          <p:cNvPicPr>
            <a:picLocks noChangeAspect="1"/>
          </p:cNvPicPr>
          <p:nvPr/>
        </p:nvPicPr>
        <p:blipFill>
          <a:blip r:embed="rId3">
            <a:extLst>
              <a:ext uri="{28A0092B-C50C-407E-A947-70E740481C1C}">
                <a14:useLocalDpi xmlns:a14="http://schemas.microsoft.com/office/drawing/2010/main" val="0"/>
              </a:ext>
            </a:extLst>
          </a:blip>
          <a:srcRect l="16273" r="15749"/>
          <a:stretch>
            <a:fillRect/>
          </a:stretch>
        </p:blipFill>
        <p:spPr>
          <a:xfrm>
            <a:off x="289299" y="2135478"/>
            <a:ext cx="3107954" cy="3429000"/>
          </a:xfrm>
          <a:prstGeom prst="rect">
            <a:avLst/>
          </a:prstGeom>
        </p:spPr>
      </p:pic>
      <p:sp>
        <p:nvSpPr>
          <p:cNvPr id="7" name="日付プレースホルダー 6">
            <a:extLst>
              <a:ext uri="{FF2B5EF4-FFF2-40B4-BE49-F238E27FC236}">
                <a16:creationId xmlns:a16="http://schemas.microsoft.com/office/drawing/2014/main" id="{72D03F5D-39C8-FB84-9C8A-0900FA37D6CC}"/>
              </a:ext>
            </a:extLst>
          </p:cNvPr>
          <p:cNvSpPr>
            <a:spLocks noGrp="1"/>
          </p:cNvSpPr>
          <p:nvPr>
            <p:ph type="dt" sz="half" idx="10"/>
          </p:nvPr>
        </p:nvSpPr>
        <p:spPr/>
        <p:txBody>
          <a:bodyPr/>
          <a:lstStyle/>
          <a:p>
            <a:r>
              <a:rPr lang="en-US" altLang="ja-JP"/>
              <a:t>7 Sep. 2025</a:t>
            </a:r>
            <a:endParaRPr lang="ja-JP" altLang="en-US" dirty="0"/>
          </a:p>
        </p:txBody>
      </p:sp>
      <p:sp>
        <p:nvSpPr>
          <p:cNvPr id="8" name="スライド番号プレースホルダー 7">
            <a:extLst>
              <a:ext uri="{FF2B5EF4-FFF2-40B4-BE49-F238E27FC236}">
                <a16:creationId xmlns:a16="http://schemas.microsoft.com/office/drawing/2014/main" id="{FDD1946B-CF04-4BA7-6B21-F8F32760C9F2}"/>
              </a:ext>
            </a:extLst>
          </p:cNvPr>
          <p:cNvSpPr>
            <a:spLocks noGrp="1"/>
          </p:cNvSpPr>
          <p:nvPr>
            <p:ph type="sldNum" sz="quarter" idx="4"/>
          </p:nvPr>
        </p:nvSpPr>
        <p:spPr/>
        <p:txBody>
          <a:bodyPr/>
          <a:lstStyle/>
          <a:p>
            <a:fld id="{0FC7BD1B-E960-41A9-9552-6F9FCDC397B9}" type="slidenum">
              <a:rPr lang="ja-JP" altLang="en-US" b="1" smtClean="0"/>
              <a:pPr/>
              <a:t>27</a:t>
            </a:fld>
            <a:r>
              <a:rPr lang="en-US" altLang="ja-JP" sz="1800"/>
              <a:t>/32</a:t>
            </a:r>
            <a:endParaRPr lang="ja-JP" altLang="en-US" sz="1800" dirty="0"/>
          </a:p>
        </p:txBody>
      </p:sp>
      <p:pic>
        <p:nvPicPr>
          <p:cNvPr id="9" name="図 8">
            <a:extLst>
              <a:ext uri="{FF2B5EF4-FFF2-40B4-BE49-F238E27FC236}">
                <a16:creationId xmlns:a16="http://schemas.microsoft.com/office/drawing/2014/main" id="{8DC0AE42-24DB-1165-3C06-1929E4F97002}"/>
              </a:ext>
            </a:extLst>
          </p:cNvPr>
          <p:cNvPicPr>
            <a:picLocks noChangeAspect="1"/>
          </p:cNvPicPr>
          <p:nvPr/>
        </p:nvPicPr>
        <p:blipFill>
          <a:blip r:embed="rId4"/>
          <a:stretch>
            <a:fillRect/>
          </a:stretch>
        </p:blipFill>
        <p:spPr>
          <a:xfrm>
            <a:off x="164023" y="2333364"/>
            <a:ext cx="702752" cy="990942"/>
          </a:xfrm>
          <a:prstGeom prst="rect">
            <a:avLst/>
          </a:prstGeom>
        </p:spPr>
      </p:pic>
    </p:spTree>
    <p:extLst>
      <p:ext uri="{BB962C8B-B14F-4D97-AF65-F5344CB8AC3E}">
        <p14:creationId xmlns:p14="http://schemas.microsoft.com/office/powerpoint/2010/main" val="252566959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41FDB-3C63-F1D1-9F7F-BA4ACEAD9D50}"/>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9148342B-F931-14AA-41C8-2BD3EFEA069A}"/>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9DBB48D7-5829-6197-93B1-BE4B90A5DFE5}"/>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CE39D549-CB69-1550-1F74-C4403EF01638}"/>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1A2693FD-7F49-7A6F-DF17-2685731AEB8B}"/>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5.5. </a:t>
            </a:r>
            <a:r>
              <a:rPr lang="ja-JP" altLang="en-US" sz="2400" b="1" dirty="0">
                <a:solidFill>
                  <a:srgbClr val="002060"/>
                </a:solidFill>
                <a:latin typeface="メイリオ"/>
                <a:ea typeface="メイリオ"/>
              </a:rPr>
              <a:t>報告のまとめ</a:t>
            </a:r>
          </a:p>
        </p:txBody>
      </p:sp>
      <p:pic>
        <p:nvPicPr>
          <p:cNvPr id="2" name="図 1" descr="テキスト が含まれている画像&#10;&#10;AI 生成コンテンツは誤りを含む可能性があります。">
            <a:extLst>
              <a:ext uri="{FF2B5EF4-FFF2-40B4-BE49-F238E27FC236}">
                <a16:creationId xmlns:a16="http://schemas.microsoft.com/office/drawing/2014/main" id="{4F368B1C-42AC-4963-7786-115B6A4B8A53}"/>
              </a:ext>
            </a:extLst>
          </p:cNvPr>
          <p:cNvPicPr>
            <a:picLocks noChangeAspect="1"/>
          </p:cNvPicPr>
          <p:nvPr/>
        </p:nvPicPr>
        <p:blipFill>
          <a:blip r:embed="rId3">
            <a:extLst>
              <a:ext uri="{28A0092B-C50C-407E-A947-70E740481C1C}">
                <a14:useLocalDpi xmlns:a14="http://schemas.microsoft.com/office/drawing/2010/main" val="0"/>
              </a:ext>
            </a:extLst>
          </a:blip>
          <a:srcRect l="10088" r="9532" b="4868"/>
          <a:stretch>
            <a:fillRect/>
          </a:stretch>
        </p:blipFill>
        <p:spPr>
          <a:xfrm>
            <a:off x="66333" y="1769437"/>
            <a:ext cx="4286933" cy="3805280"/>
          </a:xfrm>
          <a:prstGeom prst="rect">
            <a:avLst/>
          </a:prstGeom>
        </p:spPr>
      </p:pic>
      <p:sp>
        <p:nvSpPr>
          <p:cNvPr id="3" name="コンテンツ プレースホルダー 3">
            <a:extLst>
              <a:ext uri="{FF2B5EF4-FFF2-40B4-BE49-F238E27FC236}">
                <a16:creationId xmlns:a16="http://schemas.microsoft.com/office/drawing/2014/main" id="{5640116E-857D-FF44-1C50-2DB4FD9CC3A7}"/>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67534" y="967139"/>
            <a:ext cx="7205378" cy="5409876"/>
          </a:xfrm>
          <a:prstGeom prst="rect">
            <a:avLst/>
          </a:prstGeom>
          <a:noFill/>
          <a:ln>
            <a:solidFill>
              <a:schemeClr val="tx2">
                <a:lumMod val="50000"/>
                <a:lumOff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筆者は</a:t>
            </a:r>
            <a:r>
              <a:rPr lang="en-US" altLang="ja-JP" sz="2400" b="1" dirty="0">
                <a:latin typeface="メイリオ" panose="020B0604030504040204" pitchFamily="50" charset="-128"/>
                <a:ea typeface="メイリオ" panose="020B0604030504040204" pitchFamily="50" charset="-128"/>
              </a:rPr>
              <a:t>H</a:t>
            </a:r>
            <a:r>
              <a:rPr lang="ja-JP" altLang="en-US" sz="2400" b="1" dirty="0">
                <a:latin typeface="メイリオ" panose="020B0604030504040204" pitchFamily="50" charset="-128"/>
                <a:ea typeface="メイリオ" panose="020B0604030504040204" pitchFamily="50" charset="-128"/>
              </a:rPr>
              <a:t>社</a:t>
            </a:r>
            <a:r>
              <a:rPr lang="ja-JP" altLang="en-US" sz="2400" dirty="0">
                <a:latin typeface="メイリオ" panose="020B0604030504040204" pitchFamily="50" charset="-128"/>
                <a:ea typeface="メイリオ" panose="020B0604030504040204" pitchFamily="50" charset="-128"/>
              </a:rPr>
              <a:t>に入社して</a:t>
            </a:r>
            <a:r>
              <a:rPr lang="en-US" altLang="ja-JP" sz="2400" dirty="0">
                <a:latin typeface="メイリオ" panose="020B0604030504040204" pitchFamily="50" charset="-128"/>
                <a:ea typeface="メイリオ" panose="020B0604030504040204" pitchFamily="50" charset="-128"/>
              </a:rPr>
              <a:t>9</a:t>
            </a:r>
            <a:r>
              <a:rPr lang="ja-JP" altLang="en-US" sz="2400" dirty="0">
                <a:latin typeface="メイリオ" panose="020B0604030504040204" pitchFamily="50" charset="-128"/>
                <a:ea typeface="メイリオ" panose="020B0604030504040204" pitchFamily="50" charset="-128"/>
              </a:rPr>
              <a:t>年経過するが、今までの</a:t>
            </a:r>
            <a:r>
              <a:rPr lang="ja-JP" altLang="en-US" sz="2400" b="1" dirty="0">
                <a:solidFill>
                  <a:srgbClr val="FF0000"/>
                </a:solidFill>
                <a:latin typeface="メイリオ" panose="020B0604030504040204" pitchFamily="50" charset="-128"/>
                <a:ea typeface="メイリオ" panose="020B0604030504040204" pitchFamily="50" charset="-128"/>
              </a:rPr>
              <a:t>配慮</a:t>
            </a:r>
            <a:r>
              <a:rPr lang="ja-JP" altLang="en-US" sz="2400" dirty="0">
                <a:latin typeface="メイリオ" panose="020B0604030504040204" pitchFamily="50" charset="-128"/>
                <a:ea typeface="メイリオ" panose="020B0604030504040204" pitchFamily="50" charset="-128"/>
              </a:rPr>
              <a:t>で</a:t>
            </a:r>
            <a:r>
              <a:rPr lang="ja-JP" altLang="en-US" sz="2400" dirty="0">
                <a:highlight>
                  <a:srgbClr val="00FFFF"/>
                </a:highlight>
                <a:latin typeface="メイリオ" panose="020B0604030504040204" pitchFamily="50" charset="-128"/>
                <a:ea typeface="メイリオ" panose="020B0604030504040204" pitchFamily="50" charset="-128"/>
              </a:rPr>
              <a:t>必要な戦力</a:t>
            </a:r>
            <a:r>
              <a:rPr lang="ja-JP" altLang="en-US" sz="2400" dirty="0">
                <a:latin typeface="メイリオ" panose="020B0604030504040204" pitchFamily="50" charset="-128"/>
                <a:ea typeface="メイリオ" panose="020B0604030504040204" pitchFamily="50" charset="-128"/>
              </a:rPr>
              <a:t>になっている。</a:t>
            </a: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就労パスポート</a:t>
            </a:r>
            <a:r>
              <a:rPr lang="ja-JP" altLang="en-US" sz="2400" dirty="0">
                <a:latin typeface="メイリオ" panose="020B0604030504040204" pitchFamily="50" charset="-128"/>
                <a:ea typeface="メイリオ" panose="020B0604030504040204" pitchFamily="50" charset="-128"/>
              </a:rPr>
              <a:t>を使って</a:t>
            </a:r>
            <a:r>
              <a:rPr lang="ja-JP" altLang="en-US" sz="2400" dirty="0">
                <a:highlight>
                  <a:srgbClr val="00FFFF"/>
                </a:highlight>
                <a:latin typeface="メイリオ" panose="020B0604030504040204" pitchFamily="50" charset="-128"/>
                <a:ea typeface="メイリオ" panose="020B0604030504040204" pitchFamily="50" charset="-128"/>
              </a:rPr>
              <a:t>復職し、継続</a:t>
            </a:r>
            <a:r>
              <a:rPr lang="ja-JP" altLang="en-US" sz="2400" dirty="0">
                <a:latin typeface="メイリオ" panose="020B0604030504040204" pitchFamily="50" charset="-128"/>
                <a:ea typeface="メイリオ" panose="020B0604030504040204" pitchFamily="50" charset="-128"/>
              </a:rPr>
              <a:t>している。</a:t>
            </a:r>
            <a:r>
              <a:rPr lang="ja-JP" altLang="en-US" sz="2400" b="1" dirty="0">
                <a:solidFill>
                  <a:srgbClr val="FF0000"/>
                </a:solidFill>
                <a:latin typeface="メイリオ" panose="020B0604030504040204" pitchFamily="50" charset="-128"/>
                <a:ea typeface="メイリオ" panose="020B0604030504040204" pitchFamily="50" charset="-128"/>
              </a:rPr>
              <a:t>元職</a:t>
            </a:r>
            <a:r>
              <a:rPr lang="ja-JP" altLang="en-US" sz="2400" b="1" dirty="0">
                <a:latin typeface="メイリオ" panose="020B0604030504040204" pitchFamily="50" charset="-128"/>
                <a:ea typeface="メイリオ" panose="020B0604030504040204" pitchFamily="50" charset="-128"/>
              </a:rPr>
              <a:t>にこだわらず、向いている部署に就いた</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marL="0" indent="0">
              <a:spcBef>
                <a:spcPts val="2500"/>
              </a:spcBef>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ただし、</a:t>
            </a:r>
            <a:r>
              <a:rPr lang="ja-JP" altLang="en-US" sz="2400" dirty="0">
                <a:solidFill>
                  <a:srgbClr val="FF0000"/>
                </a:solidFill>
                <a:latin typeface="メイリオ" panose="020B0604030504040204" pitchFamily="50" charset="-128"/>
                <a:ea typeface="メイリオ" panose="020B0604030504040204" pitchFamily="50" charset="-128"/>
              </a:rPr>
              <a:t>繁忙期</a:t>
            </a:r>
            <a:r>
              <a:rPr lang="ja-JP" altLang="en-US" sz="2400" dirty="0">
                <a:latin typeface="メイリオ" panose="020B0604030504040204" pitchFamily="50" charset="-128"/>
                <a:ea typeface="メイリオ" panose="020B0604030504040204" pitchFamily="50" charset="-128"/>
              </a:rPr>
              <a:t>のとき</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特に</a:t>
            </a: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に、ストレスや体調不良で</a:t>
            </a:r>
            <a:r>
              <a:rPr lang="ja-JP" altLang="en-US" sz="2400" b="1" dirty="0">
                <a:solidFill>
                  <a:srgbClr val="FF0000"/>
                </a:solidFill>
                <a:latin typeface="メイリオ" panose="020B0604030504040204" pitchFamily="50" charset="-128"/>
                <a:ea typeface="メイリオ" panose="020B0604030504040204" pitchFamily="50" charset="-128"/>
              </a:rPr>
              <a:t>年次有給休暇を使い果たし、</a:t>
            </a:r>
            <a:r>
              <a:rPr lang="ja-JP" altLang="en-US" sz="2400" dirty="0">
                <a:solidFill>
                  <a:srgbClr val="FF0000"/>
                </a:solidFill>
                <a:latin typeface="メイリオ" panose="020B0604030504040204" pitchFamily="50" charset="-128"/>
                <a:ea typeface="メイリオ" panose="020B0604030504040204" pitchFamily="50" charset="-128"/>
              </a:rPr>
              <a:t>欠勤となる年度</a:t>
            </a:r>
            <a:r>
              <a:rPr lang="ja-JP" altLang="en-US" sz="2400" dirty="0">
                <a:latin typeface="メイリオ" panose="020B0604030504040204" pitchFamily="50" charset="-128"/>
                <a:ea typeface="メイリオ" panose="020B0604030504040204" pitchFamily="50" charset="-128"/>
              </a:rPr>
              <a:t>が目立っていた。より有力な戦力になるためには、</a:t>
            </a:r>
            <a:r>
              <a:rPr lang="ja-JP" altLang="en-US" sz="2400" b="1" dirty="0">
                <a:solidFill>
                  <a:srgbClr val="FF0000"/>
                </a:solidFill>
                <a:latin typeface="メイリオ" panose="020B0604030504040204" pitchFamily="50" charset="-128"/>
                <a:ea typeface="メイリオ" panose="020B0604030504040204" pitchFamily="50" charset="-128"/>
              </a:rPr>
              <a:t>余力を持った休暇、戦略的な休暇</a:t>
            </a:r>
            <a:r>
              <a:rPr lang="ja-JP" altLang="en-US" sz="2400" dirty="0">
                <a:solidFill>
                  <a:srgbClr val="FF0000"/>
                </a:solidFill>
                <a:latin typeface="メイリオ" panose="020B0604030504040204" pitchFamily="50" charset="-128"/>
                <a:ea typeface="メイリオ" panose="020B0604030504040204" pitchFamily="50" charset="-128"/>
              </a:rPr>
              <a:t>を取る</a:t>
            </a:r>
            <a:r>
              <a:rPr lang="ja-JP" altLang="en-US" sz="2400" dirty="0">
                <a:latin typeface="メイリオ" panose="020B0604030504040204" pitchFamily="50" charset="-128"/>
                <a:ea typeface="メイリオ" panose="020B0604030504040204" pitchFamily="50" charset="-128"/>
              </a:rPr>
              <a:t>ことが考えられる。</a:t>
            </a:r>
            <a:br>
              <a:rPr lang="en-US" altLang="ja-JP" sz="2400" dirty="0">
                <a:latin typeface="メイリオ" panose="020B0604030504040204" pitchFamily="50" charset="-128"/>
                <a:ea typeface="メイリオ" panose="020B0604030504040204" pitchFamily="50" charset="-128"/>
              </a:rPr>
            </a:b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また、就労パスポートを</a:t>
            </a:r>
            <a:r>
              <a:rPr lang="en-US" altLang="ja-JP" sz="2400" u="sng" dirty="0">
                <a:latin typeface="メイリオ" panose="020B0604030504040204" pitchFamily="50" charset="-128"/>
                <a:ea typeface="メイリオ" panose="020B0604030504040204" pitchFamily="50" charset="-128"/>
              </a:rPr>
              <a:t>4</a:t>
            </a:r>
            <a:r>
              <a:rPr lang="ja-JP" altLang="en-US" sz="2400" u="sng" dirty="0">
                <a:latin typeface="メイリオ" panose="020B0604030504040204" pitchFamily="50" charset="-128"/>
                <a:ea typeface="メイリオ" panose="020B0604030504040204" pitchFamily="50" charset="-128"/>
              </a:rPr>
              <a:t>年前に</a:t>
            </a:r>
            <a:r>
              <a:rPr lang="en-US" altLang="ja-JP" sz="2400" u="sng" dirty="0">
                <a:latin typeface="メイリオ" panose="020B0604030504040204" pitchFamily="50" charset="-128"/>
                <a:ea typeface="メイリオ" panose="020B0604030504040204" pitchFamily="50" charset="-128"/>
              </a:rPr>
              <a:t>1</a:t>
            </a:r>
            <a:r>
              <a:rPr lang="ja-JP" altLang="en-US" sz="2400" u="sng" dirty="0">
                <a:latin typeface="メイリオ" panose="020B0604030504040204" pitchFamily="50" charset="-128"/>
                <a:ea typeface="メイリオ" panose="020B0604030504040204" pitchFamily="50" charset="-128"/>
              </a:rPr>
              <a:t>度書いた</a:t>
            </a:r>
            <a:r>
              <a:rPr lang="ja-JP" altLang="en-US" sz="2400" dirty="0">
                <a:latin typeface="メイリオ" panose="020B0604030504040204" pitchFamily="50" charset="-128"/>
                <a:ea typeface="メイリオ" panose="020B0604030504040204" pitchFamily="50" charset="-128"/>
              </a:rPr>
              <a:t>けれども、都度問題が生じ</a:t>
            </a:r>
            <a:r>
              <a:rPr lang="en-US" altLang="ja-JP" sz="2400" dirty="0">
                <a:latin typeface="メイリオ" panose="020B0604030504040204" pitchFamily="50" charset="-128"/>
                <a:ea typeface="メイリオ" panose="020B0604030504040204" pitchFamily="50" charset="-128"/>
              </a:rPr>
              <a:t>PDCA</a:t>
            </a:r>
            <a:r>
              <a:rPr lang="ja-JP" altLang="en-US" sz="2400" b="1" dirty="0">
                <a:solidFill>
                  <a:srgbClr val="FF0000"/>
                </a:solidFill>
                <a:latin typeface="メイリオ" panose="020B0604030504040204" pitchFamily="50" charset="-128"/>
                <a:ea typeface="メイリオ" panose="020B0604030504040204" pitchFamily="50" charset="-128"/>
              </a:rPr>
              <a:t>アップデート</a:t>
            </a:r>
            <a:r>
              <a:rPr lang="ja-JP" altLang="en-US" sz="2400" dirty="0">
                <a:latin typeface="メイリオ" panose="020B0604030504040204" pitchFamily="50" charset="-128"/>
                <a:ea typeface="メイリオ" panose="020B0604030504040204" pitchFamily="50" charset="-128"/>
              </a:rPr>
              <a:t>をする必要性も考えられる。今後</a:t>
            </a:r>
            <a:r>
              <a:rPr lang="ja-JP" altLang="en-US" sz="2400" b="1" dirty="0">
                <a:latin typeface="メイリオ" panose="020B0604030504040204" pitchFamily="50" charset="-128"/>
                <a:ea typeface="メイリオ" panose="020B0604030504040204" pitchFamily="50" charset="-128"/>
              </a:rPr>
              <a:t>より良い仕事になる</a:t>
            </a:r>
            <a:r>
              <a:rPr lang="ja-JP" altLang="en-US" sz="2400" dirty="0">
                <a:latin typeface="メイリオ" panose="020B0604030504040204" pitchFamily="50" charset="-128"/>
                <a:ea typeface="メイリオ" panose="020B0604030504040204" pitchFamily="50" charset="-128"/>
              </a:rPr>
              <a:t>ようにつながると考えられる。</a:t>
            </a:r>
            <a:endParaRPr lang="en-US" altLang="ja-JP" sz="2400" dirty="0">
              <a:latin typeface="メイリオ" panose="020B0604030504040204" pitchFamily="50" charset="-128"/>
              <a:ea typeface="メイリオ" panose="020B0604030504040204" pitchFamily="50" charset="-128"/>
            </a:endParaRPr>
          </a:p>
        </p:txBody>
      </p:sp>
      <p:sp>
        <p:nvSpPr>
          <p:cNvPr id="7" name="日付プレースホルダー 6">
            <a:extLst>
              <a:ext uri="{FF2B5EF4-FFF2-40B4-BE49-F238E27FC236}">
                <a16:creationId xmlns:a16="http://schemas.microsoft.com/office/drawing/2014/main" id="{22A7E6FE-8AFB-B001-399D-C76351FFCB5A}"/>
              </a:ext>
            </a:extLst>
          </p:cNvPr>
          <p:cNvSpPr>
            <a:spLocks noGrp="1"/>
          </p:cNvSpPr>
          <p:nvPr>
            <p:ph type="dt" sz="half" idx="10"/>
          </p:nvPr>
        </p:nvSpPr>
        <p:spPr/>
        <p:txBody>
          <a:bodyPr/>
          <a:lstStyle/>
          <a:p>
            <a:r>
              <a:rPr lang="en-US" altLang="ja-JP"/>
              <a:t>7 Sep. 2025</a:t>
            </a:r>
            <a:endParaRPr lang="ja-JP" altLang="en-US" dirty="0"/>
          </a:p>
        </p:txBody>
      </p:sp>
      <p:sp>
        <p:nvSpPr>
          <p:cNvPr id="8" name="スライド番号プレースホルダー 7">
            <a:extLst>
              <a:ext uri="{FF2B5EF4-FFF2-40B4-BE49-F238E27FC236}">
                <a16:creationId xmlns:a16="http://schemas.microsoft.com/office/drawing/2014/main" id="{A30104AB-DC7C-3A8F-0E2E-1079E9B06B2E}"/>
              </a:ext>
            </a:extLst>
          </p:cNvPr>
          <p:cNvSpPr>
            <a:spLocks noGrp="1"/>
          </p:cNvSpPr>
          <p:nvPr>
            <p:ph type="sldNum" sz="quarter" idx="4"/>
          </p:nvPr>
        </p:nvSpPr>
        <p:spPr/>
        <p:txBody>
          <a:bodyPr/>
          <a:lstStyle/>
          <a:p>
            <a:fld id="{0FC7BD1B-E960-41A9-9552-6F9FCDC397B9}" type="slidenum">
              <a:rPr lang="ja-JP" altLang="en-US" b="1" smtClean="0"/>
              <a:pPr/>
              <a:t>28</a:t>
            </a:fld>
            <a:r>
              <a:rPr lang="en-US" altLang="ja-JP" sz="1800"/>
              <a:t>/32</a:t>
            </a:r>
            <a:endParaRPr lang="ja-JP" altLang="en-US" sz="1800" dirty="0"/>
          </a:p>
        </p:txBody>
      </p:sp>
    </p:spTree>
    <p:extLst>
      <p:ext uri="{BB962C8B-B14F-4D97-AF65-F5344CB8AC3E}">
        <p14:creationId xmlns:p14="http://schemas.microsoft.com/office/powerpoint/2010/main" val="282188114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54CAD-C0F8-25A6-6637-543286EBF3AF}"/>
            </a:ext>
          </a:extLst>
        </p:cNvPr>
        <p:cNvGrpSpPr/>
        <p:nvPr/>
      </p:nvGrpSpPr>
      <p:grpSpPr>
        <a:xfrm>
          <a:off x="0" y="0"/>
          <a:ext cx="0" cy="0"/>
          <a:chOff x="0" y="0"/>
          <a:chExt cx="0" cy="0"/>
        </a:xfrm>
      </p:grpSpPr>
      <p:pic>
        <p:nvPicPr>
          <p:cNvPr id="2" name="図 1" descr="雲の空&#10;&#10;AI 生成コンテンツは誤りを含む可能性があります。">
            <a:extLst>
              <a:ext uri="{FF2B5EF4-FFF2-40B4-BE49-F238E27FC236}">
                <a16:creationId xmlns:a16="http://schemas.microsoft.com/office/drawing/2014/main" id="{6BAB53AE-32B7-1F3E-AD6B-A7DE3491810A}"/>
              </a:ext>
            </a:extLst>
          </p:cNvPr>
          <p:cNvPicPr>
            <a:picLocks noChangeAspect="1"/>
          </p:cNvPicPr>
          <p:nvPr/>
        </p:nvPicPr>
        <p:blipFill>
          <a:blip r:embed="rId3">
            <a:extLst>
              <a:ext uri="{28A0092B-C50C-407E-A947-70E740481C1C}">
                <a14:useLocalDpi xmlns:a14="http://schemas.microsoft.com/office/drawing/2010/main" val="0"/>
              </a:ext>
            </a:extLst>
          </a:blip>
          <a:srcRect t="10795"/>
          <a:stretch>
            <a:fillRect/>
          </a:stretch>
        </p:blipFill>
        <p:spPr>
          <a:xfrm>
            <a:off x="0" y="740324"/>
            <a:ext cx="12192000" cy="6117675"/>
          </a:xfrm>
          <a:prstGeom prst="rect">
            <a:avLst/>
          </a:prstGeom>
        </p:spPr>
      </p:pic>
      <p:sp>
        <p:nvSpPr>
          <p:cNvPr id="14" name="タイトル 1">
            <a:extLst>
              <a:ext uri="{FF2B5EF4-FFF2-40B4-BE49-F238E27FC236}">
                <a16:creationId xmlns:a16="http://schemas.microsoft.com/office/drawing/2014/main" id="{8F636FBE-8E77-90FE-C6F1-C860BC1F3517}"/>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1E7D153A-5C1B-78DE-A610-ECFA2E72E3EE}"/>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9E2623CA-20BC-E2B2-8097-191340EAAC03}"/>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6B83FF25-C478-34B3-DA1D-3EA64B2D60CF}"/>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i="1" dirty="0">
                <a:solidFill>
                  <a:srgbClr val="002060"/>
                </a:solidFill>
                <a:latin typeface="メイリオ"/>
                <a:ea typeface="メイリオ"/>
              </a:rPr>
              <a:t>6</a:t>
            </a:r>
            <a:r>
              <a:rPr lang="en-US" altLang="ja-JP" sz="2400" b="1" dirty="0">
                <a:solidFill>
                  <a:srgbClr val="002060"/>
                </a:solidFill>
                <a:latin typeface="メイリオ"/>
                <a:ea typeface="メイリオ"/>
              </a:rPr>
              <a:t>.1. </a:t>
            </a:r>
            <a:r>
              <a:rPr lang="ja-JP" altLang="en-US" sz="2400" b="1" dirty="0">
                <a:solidFill>
                  <a:srgbClr val="002060"/>
                </a:solidFill>
                <a:latin typeface="メイリオ"/>
                <a:ea typeface="メイリオ"/>
              </a:rPr>
              <a:t>学会</a:t>
            </a:r>
            <a:r>
              <a:rPr lang="en-US" altLang="ja-JP" sz="2400" b="1" dirty="0">
                <a:solidFill>
                  <a:srgbClr val="002060"/>
                </a:solidFill>
                <a:latin typeface="メイリオ"/>
                <a:ea typeface="メイリオ"/>
              </a:rPr>
              <a:t>(8/31)</a:t>
            </a:r>
            <a:r>
              <a:rPr lang="ja-JP" altLang="en-US" sz="2400" b="1" dirty="0">
                <a:solidFill>
                  <a:srgbClr val="002060"/>
                </a:solidFill>
                <a:latin typeface="メイリオ"/>
                <a:ea typeface="メイリオ"/>
              </a:rPr>
              <a:t>での</a:t>
            </a:r>
            <a:r>
              <a:rPr lang="en-US" altLang="ja-JP" sz="2400" b="1" dirty="0">
                <a:solidFill>
                  <a:srgbClr val="002060"/>
                </a:solidFill>
                <a:latin typeface="メイリオ"/>
                <a:ea typeface="メイリオ"/>
              </a:rPr>
              <a:t>Q&amp;A</a:t>
            </a:r>
            <a:r>
              <a:rPr lang="ja-JP" altLang="en-US" sz="2400" b="1" dirty="0">
                <a:solidFill>
                  <a:srgbClr val="002060"/>
                </a:solidFill>
                <a:latin typeface="メイリオ"/>
                <a:ea typeface="メイリオ"/>
              </a:rPr>
              <a:t>、提案など</a:t>
            </a:r>
            <a:r>
              <a:rPr lang="en-US" altLang="ja-JP" sz="2400" b="1" dirty="0">
                <a:solidFill>
                  <a:srgbClr val="002060"/>
                </a:solidFill>
                <a:latin typeface="メイリオ"/>
                <a:ea typeface="メイリオ"/>
              </a:rPr>
              <a:t>(1)</a:t>
            </a:r>
            <a:r>
              <a:rPr lang="ja-JP" altLang="en-US" sz="2400" b="1" dirty="0">
                <a:solidFill>
                  <a:srgbClr val="002060"/>
                </a:solidFill>
                <a:latin typeface="メイリオ"/>
                <a:ea typeface="メイリオ"/>
              </a:rPr>
              <a:t>②</a:t>
            </a:r>
            <a:r>
              <a:rPr lang="en-US" altLang="ja-JP" sz="2400" b="1" dirty="0">
                <a:solidFill>
                  <a:srgbClr val="002060"/>
                </a:solidFill>
                <a:latin typeface="メイリオ"/>
                <a:ea typeface="メイリオ"/>
              </a:rPr>
              <a:t> </a:t>
            </a:r>
            <a:r>
              <a:rPr lang="ja-JP" altLang="en-US" sz="2400" b="1" dirty="0">
                <a:solidFill>
                  <a:srgbClr val="002060"/>
                </a:solidFill>
                <a:latin typeface="メイリオ"/>
                <a:ea typeface="メイリオ"/>
              </a:rPr>
              <a:t>☑</a:t>
            </a:r>
          </a:p>
        </p:txBody>
      </p:sp>
      <p:sp>
        <p:nvSpPr>
          <p:cNvPr id="7" name="テキスト ボックス 6">
            <a:extLst>
              <a:ext uri="{FF2B5EF4-FFF2-40B4-BE49-F238E27FC236}">
                <a16:creationId xmlns:a16="http://schemas.microsoft.com/office/drawing/2014/main" id="{8A512170-B1FC-A62C-E755-9258EC740543}"/>
              </a:ext>
            </a:extLst>
          </p:cNvPr>
          <p:cNvSpPr txBox="1"/>
          <p:nvPr/>
        </p:nvSpPr>
        <p:spPr>
          <a:xfrm>
            <a:off x="284996" y="1242052"/>
            <a:ext cx="6189258" cy="1151597"/>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■質疑応答の例</a:t>
            </a:r>
            <a:endParaRPr lang="en-US" altLang="ja-JP" sz="2400" b="1" dirty="0">
              <a:latin typeface="メイリオ" panose="020B0604030504040204" pitchFamily="50" charset="-128"/>
              <a:ea typeface="メイリオ" panose="020B0604030504040204" pitchFamily="50" charset="-128"/>
            </a:endParaRP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■提案の例</a:t>
            </a:r>
            <a:endParaRPr lang="en-US" altLang="ja-JP" sz="2400" b="1" dirty="0">
              <a:latin typeface="メイリオ" panose="020B0604030504040204" pitchFamily="50" charset="-128"/>
              <a:ea typeface="メイリオ" panose="020B0604030504040204" pitchFamily="50" charset="-128"/>
            </a:endParaRPr>
          </a:p>
        </p:txBody>
      </p:sp>
      <p:sp>
        <p:nvSpPr>
          <p:cNvPr id="8" name="日付プレースホルダー 7">
            <a:extLst>
              <a:ext uri="{FF2B5EF4-FFF2-40B4-BE49-F238E27FC236}">
                <a16:creationId xmlns:a16="http://schemas.microsoft.com/office/drawing/2014/main" id="{31B66166-5C32-0DFF-114F-47880DB239D5}"/>
              </a:ext>
            </a:extLst>
          </p:cNvPr>
          <p:cNvSpPr>
            <a:spLocks noGrp="1"/>
          </p:cNvSpPr>
          <p:nvPr>
            <p:ph type="dt" sz="half" idx="10"/>
          </p:nvPr>
        </p:nvSpPr>
        <p:spPr/>
        <p:txBody>
          <a:bodyPr/>
          <a:lstStyle/>
          <a:p>
            <a:r>
              <a:rPr lang="en-US" altLang="ja-JP"/>
              <a:t>7 Sep. 2025</a:t>
            </a:r>
            <a:endParaRPr lang="ja-JP" altLang="en-US" dirty="0"/>
          </a:p>
        </p:txBody>
      </p:sp>
      <p:sp>
        <p:nvSpPr>
          <p:cNvPr id="3" name="スライド番号プレースホルダー 2">
            <a:extLst>
              <a:ext uri="{FF2B5EF4-FFF2-40B4-BE49-F238E27FC236}">
                <a16:creationId xmlns:a16="http://schemas.microsoft.com/office/drawing/2014/main" id="{B29EFF6C-1042-D2E5-FC7E-A5108A4CD297}"/>
              </a:ext>
            </a:extLst>
          </p:cNvPr>
          <p:cNvSpPr>
            <a:spLocks noGrp="1"/>
          </p:cNvSpPr>
          <p:nvPr>
            <p:ph type="sldNum" sz="quarter" idx="4"/>
          </p:nvPr>
        </p:nvSpPr>
        <p:spPr/>
        <p:txBody>
          <a:bodyPr/>
          <a:lstStyle/>
          <a:p>
            <a:fld id="{0FC7BD1B-E960-41A9-9552-6F9FCDC397B9}" type="slidenum">
              <a:rPr lang="ja-JP" altLang="en-US" b="1" smtClean="0"/>
              <a:pPr/>
              <a:t>29</a:t>
            </a:fld>
            <a:r>
              <a:rPr lang="en-US" altLang="ja-JP" sz="1800"/>
              <a:t>/32</a:t>
            </a:r>
            <a:endParaRPr lang="ja-JP" altLang="en-US" sz="1800" dirty="0"/>
          </a:p>
        </p:txBody>
      </p:sp>
      <p:sp>
        <p:nvSpPr>
          <p:cNvPr id="9" name="思考の吹き出し: 雲形 8">
            <a:extLst>
              <a:ext uri="{FF2B5EF4-FFF2-40B4-BE49-F238E27FC236}">
                <a16:creationId xmlns:a16="http://schemas.microsoft.com/office/drawing/2014/main" id="{D2DA0AFB-1D66-9594-BA1A-368B534469FC}"/>
              </a:ext>
            </a:extLst>
          </p:cNvPr>
          <p:cNvSpPr/>
          <p:nvPr/>
        </p:nvSpPr>
        <p:spPr>
          <a:xfrm>
            <a:off x="7260305" y="3167886"/>
            <a:ext cx="4646699" cy="2807189"/>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類似のほかの学会でも、成人発達障害をネタにしていることが多いので、近ければ行くことを勧める。</a:t>
            </a:r>
          </a:p>
        </p:txBody>
      </p:sp>
      <p:sp>
        <p:nvSpPr>
          <p:cNvPr id="11" name="思考の吹き出し: 雲形 10">
            <a:extLst>
              <a:ext uri="{FF2B5EF4-FFF2-40B4-BE49-F238E27FC236}">
                <a16:creationId xmlns:a16="http://schemas.microsoft.com/office/drawing/2014/main" id="{34D5C9BB-2727-BCAC-051E-8D1DC04F8620}"/>
              </a:ext>
            </a:extLst>
          </p:cNvPr>
          <p:cNvSpPr/>
          <p:nvPr/>
        </p:nvSpPr>
        <p:spPr>
          <a:xfrm>
            <a:off x="2192018" y="1240739"/>
            <a:ext cx="4999991" cy="1710280"/>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就労パスポートの書き方の流れの質疑応答。</a:t>
            </a:r>
            <a:endParaRPr kumimoji="1" lang="en-US" altLang="ja-JP" sz="2400" dirty="0">
              <a:latin typeface="メイリオ" panose="020B0604030504040204" pitchFamily="50" charset="-128"/>
              <a:ea typeface="メイリオ" panose="020B0604030504040204" pitchFamily="50" charset="-128"/>
            </a:endParaRPr>
          </a:p>
          <a:p>
            <a:pPr algn="ct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かなり詳細である</a:t>
            </a:r>
            <a:r>
              <a:rPr lang="en-US" altLang="ja-JP" sz="2400" dirty="0">
                <a:latin typeface="メイリオ" panose="020B0604030504040204" pitchFamily="50" charset="-128"/>
                <a:ea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endParaRPr>
          </a:p>
        </p:txBody>
      </p:sp>
      <p:sp>
        <p:nvSpPr>
          <p:cNvPr id="16" name="思考の吹き出し: 雲形 15">
            <a:extLst>
              <a:ext uri="{FF2B5EF4-FFF2-40B4-BE49-F238E27FC236}">
                <a16:creationId xmlns:a16="http://schemas.microsoft.com/office/drawing/2014/main" id="{4FDF65B4-6296-4CEA-D168-76CEC20AF263}"/>
              </a:ext>
            </a:extLst>
          </p:cNvPr>
          <p:cNvSpPr/>
          <p:nvPr/>
        </p:nvSpPr>
        <p:spPr>
          <a:xfrm>
            <a:off x="284996" y="2495816"/>
            <a:ext cx="5446516" cy="1710280"/>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今の仕事までのキャリアは？</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エンジニア→プログラマーその他</a:t>
            </a:r>
            <a:r>
              <a:rPr kumimoji="1"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18" name="思考の吹き出し: 雲形 17">
            <a:extLst>
              <a:ext uri="{FF2B5EF4-FFF2-40B4-BE49-F238E27FC236}">
                <a16:creationId xmlns:a16="http://schemas.microsoft.com/office/drawing/2014/main" id="{3557C572-DB8F-7766-FA43-FCCB04A8EC12}"/>
              </a:ext>
            </a:extLst>
          </p:cNvPr>
          <p:cNvSpPr/>
          <p:nvPr/>
        </p:nvSpPr>
        <p:spPr>
          <a:xfrm>
            <a:off x="6907013" y="1087945"/>
            <a:ext cx="4999991" cy="2079941"/>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前回と違い、冷やかしはなかったが、人数は少ないながら、濃厚な議論ができた。</a:t>
            </a:r>
          </a:p>
        </p:txBody>
      </p:sp>
      <p:sp>
        <p:nvSpPr>
          <p:cNvPr id="13" name="思考の吹き出し: 雲形 12">
            <a:extLst>
              <a:ext uri="{FF2B5EF4-FFF2-40B4-BE49-F238E27FC236}">
                <a16:creationId xmlns:a16="http://schemas.microsoft.com/office/drawing/2014/main" id="{A18FAD73-2E2E-88FB-252C-B6F869D33203}"/>
              </a:ext>
            </a:extLst>
          </p:cNvPr>
          <p:cNvSpPr/>
          <p:nvPr/>
        </p:nvSpPr>
        <p:spPr>
          <a:xfrm>
            <a:off x="63713" y="4017818"/>
            <a:ext cx="4077298" cy="2099857"/>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ポスターの視線の動きを意識していて、ド派手だけど秀逸！</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掲示場所が悪いのが残念</a:t>
            </a:r>
            <a:r>
              <a:rPr kumimoji="1"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19" name="思考の吹き出し: 雲形 18">
            <a:extLst>
              <a:ext uri="{FF2B5EF4-FFF2-40B4-BE49-F238E27FC236}">
                <a16:creationId xmlns:a16="http://schemas.microsoft.com/office/drawing/2014/main" id="{0673238C-F9CB-BFB1-63CC-FDE38C63F9D4}"/>
              </a:ext>
            </a:extLst>
          </p:cNvPr>
          <p:cNvSpPr/>
          <p:nvPr/>
        </p:nvSpPr>
        <p:spPr>
          <a:xfrm>
            <a:off x="3819268" y="3320680"/>
            <a:ext cx="3717606" cy="2599092"/>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就労パスポートが、復職などにも役に立つことを理解した。</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発達障害以外にも使える。</a:t>
            </a:r>
          </a:p>
        </p:txBody>
      </p:sp>
    </p:spTree>
    <p:extLst>
      <p:ext uri="{BB962C8B-B14F-4D97-AF65-F5344CB8AC3E}">
        <p14:creationId xmlns:p14="http://schemas.microsoft.com/office/powerpoint/2010/main" val="258268213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98E22-3BC5-9C7C-A67A-F732AFF26DD6}"/>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DD113388-EAA0-6B78-DD6F-D049D455C4AA}"/>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DA6A5705-7ED2-C9EA-B80A-55831522CED3}"/>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20C513AC-8049-19F5-7928-2245816EC5AF}"/>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6A199907-F69A-B485-D799-62F88846506B}"/>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0.2. 10/10</a:t>
            </a:r>
            <a:r>
              <a:rPr lang="ja-JP" altLang="en-US" sz="2400" b="1" dirty="0">
                <a:solidFill>
                  <a:srgbClr val="002060"/>
                </a:solidFill>
                <a:latin typeface="メイリオ"/>
                <a:ea typeface="メイリオ"/>
              </a:rPr>
              <a:t>は世界メンタルヘルスデーを踏まえて</a:t>
            </a:r>
          </a:p>
        </p:txBody>
      </p:sp>
      <p:pic>
        <p:nvPicPr>
          <p:cNvPr id="2" name="図 1">
            <a:extLst>
              <a:ext uri="{FF2B5EF4-FFF2-40B4-BE49-F238E27FC236}">
                <a16:creationId xmlns:a16="http://schemas.microsoft.com/office/drawing/2014/main" id="{5A85B3EE-D7DC-4285-AEA9-4F6AB6CAB1C2}"/>
              </a:ext>
            </a:extLst>
          </p:cNvPr>
          <p:cNvPicPr>
            <a:picLocks noChangeAspect="1"/>
          </p:cNvPicPr>
          <p:nvPr/>
        </p:nvPicPr>
        <p:blipFill>
          <a:blip r:embed="rId3"/>
          <a:stretch>
            <a:fillRect/>
          </a:stretch>
        </p:blipFill>
        <p:spPr>
          <a:xfrm>
            <a:off x="3871185" y="967139"/>
            <a:ext cx="8084127" cy="4572840"/>
          </a:xfrm>
          <a:prstGeom prst="rect">
            <a:avLst/>
          </a:prstGeom>
        </p:spPr>
      </p:pic>
      <p:sp>
        <p:nvSpPr>
          <p:cNvPr id="7" name="テキスト ボックス 6">
            <a:extLst>
              <a:ext uri="{FF2B5EF4-FFF2-40B4-BE49-F238E27FC236}">
                <a16:creationId xmlns:a16="http://schemas.microsoft.com/office/drawing/2014/main" id="{67D6B6A5-6A83-2810-7CB3-8818FEEE74B0}"/>
              </a:ext>
            </a:extLst>
          </p:cNvPr>
          <p:cNvSpPr txBox="1"/>
          <p:nvPr/>
        </p:nvSpPr>
        <p:spPr>
          <a:xfrm>
            <a:off x="236687" y="1022754"/>
            <a:ext cx="3634497" cy="2800767"/>
          </a:xfrm>
          <a:prstGeom prst="rect">
            <a:avLst/>
          </a:prstGeom>
          <a:noFill/>
        </p:spPr>
        <p:txBody>
          <a:bodyPr wrap="square">
            <a:spAutoFit/>
          </a:bodyPr>
          <a:lstStyle/>
          <a:p>
            <a:r>
              <a:rPr lang="en-US" altLang="ja-JP" sz="2400" dirty="0">
                <a:latin typeface="メイリオ" panose="020B0604030504040204" pitchFamily="50" charset="-128"/>
                <a:ea typeface="メイリオ" panose="020B0604030504040204" pitchFamily="50" charset="-128"/>
              </a:rPr>
              <a:t>WHO</a:t>
            </a:r>
            <a:r>
              <a:rPr lang="ja-JP" altLang="en-US" sz="2400" dirty="0">
                <a:latin typeface="メイリオ" panose="020B0604030504040204" pitchFamily="50" charset="-128"/>
                <a:ea typeface="メイリオ" panose="020B0604030504040204" pitchFamily="50" charset="-128"/>
              </a:rPr>
              <a:t>より</a:t>
            </a:r>
            <a:br>
              <a:rPr lang="en-US" altLang="ja-JP" sz="2400" dirty="0">
                <a:latin typeface="メイリオ" panose="020B0604030504040204" pitchFamily="50" charset="-128"/>
                <a:ea typeface="メイリオ" panose="020B0604030504040204" pitchFamily="50" charset="-128"/>
              </a:rPr>
            </a:br>
            <a:r>
              <a:rPr lang="en-US" altLang="ja-JP" sz="2400" dirty="0">
                <a:latin typeface="メイリオ" panose="020B0604030504040204" pitchFamily="50" charset="-128"/>
                <a:ea typeface="メイリオ" panose="020B0604030504040204" pitchFamily="50" charset="-128"/>
              </a:rPr>
              <a:t>WHO</a:t>
            </a:r>
            <a:r>
              <a:rPr lang="ja-JP" altLang="en-US" sz="2400" dirty="0">
                <a:latin typeface="メイリオ" panose="020B0604030504040204" pitchFamily="50" charset="-128"/>
                <a:ea typeface="メイリオ" panose="020B0604030504040204" pitchFamily="50" charset="-128"/>
              </a:rPr>
              <a:t>の世界メンタル</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ヘルスデーのページ</a:t>
            </a:r>
            <a:br>
              <a:rPr lang="en-US" altLang="ja-JP" sz="2400" dirty="0">
                <a:latin typeface="メイリオ" panose="020B0604030504040204" pitchFamily="50" charset="-128"/>
                <a:ea typeface="メイリオ" panose="020B0604030504040204" pitchFamily="50" charset="-128"/>
              </a:rPr>
            </a:br>
            <a:r>
              <a:rPr lang="en-US" altLang="ja-JP" sz="2400" dirty="0">
                <a:latin typeface="メイリオ" panose="020B0604030504040204" pitchFamily="50" charset="-128"/>
                <a:ea typeface="メイリオ" panose="020B0604030504040204" pitchFamily="50" charset="-128"/>
              </a:rPr>
              <a:t>(2025)</a:t>
            </a:r>
            <a:br>
              <a:rPr lang="en-US" altLang="ja-JP" sz="2400" dirty="0">
                <a:latin typeface="メイリオ" panose="020B0604030504040204" pitchFamily="50" charset="-128"/>
                <a:ea typeface="メイリオ" panose="020B0604030504040204" pitchFamily="50" charset="-128"/>
              </a:rPr>
            </a:br>
            <a:br>
              <a:rPr lang="en-US" altLang="ja-JP" sz="2400" dirty="0">
                <a:latin typeface="メイリオ" panose="020B0604030504040204" pitchFamily="50" charset="-128"/>
                <a:ea typeface="メイリオ" panose="020B0604030504040204" pitchFamily="50" charset="-128"/>
              </a:rPr>
            </a:br>
            <a:r>
              <a:rPr lang="en-US" altLang="ja-JP" sz="1600" dirty="0">
                <a:latin typeface="メイリオ" panose="020B0604030504040204" pitchFamily="50" charset="-128"/>
                <a:ea typeface="メイリオ" panose="020B0604030504040204" pitchFamily="50" charset="-128"/>
                <a:hlinkClick r:id="rId4"/>
              </a:rPr>
              <a:t>https://www.who.int/campaigns/world-mental-health-day</a:t>
            </a:r>
            <a:endParaRPr lang="en-US" altLang="ja-JP" sz="16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2C6BE0C5-5F8E-8887-B0F1-5EC1CF432D9C}"/>
              </a:ext>
            </a:extLst>
          </p:cNvPr>
          <p:cNvSpPr/>
          <p:nvPr/>
        </p:nvSpPr>
        <p:spPr>
          <a:xfrm>
            <a:off x="1295264" y="5308278"/>
            <a:ext cx="9780326" cy="9144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r>
              <a:rPr lang="ja-JP" altLang="en-US" b="1" dirty="0">
                <a:solidFill>
                  <a:schemeClr val="tx1"/>
                </a:solidFill>
                <a:latin typeface="メイリオ" panose="020B0604030504040204" pitchFamily="50" charset="-128"/>
                <a:ea typeface="メイリオ" panose="020B0604030504040204" pitchFamily="50" charset="-128"/>
              </a:rPr>
              <a:t>世界メンタルヘルスデー</a:t>
            </a:r>
            <a:r>
              <a:rPr lang="ja-JP" altLang="en-US" dirty="0">
                <a:solidFill>
                  <a:schemeClr val="tx1"/>
                </a:solidFill>
                <a:latin typeface="メイリオ" panose="020B0604030504040204" pitchFamily="50" charset="-128"/>
                <a:ea typeface="メイリオ" panose="020B0604030504040204" pitchFamily="50" charset="-128"/>
              </a:rPr>
              <a:t>（せかいメンタルヘルスデー、英</a:t>
            </a:r>
            <a:r>
              <a:rPr lang="en-US" altLang="ja-JP" dirty="0">
                <a:solidFill>
                  <a:schemeClr val="tx1"/>
                </a:solidFill>
                <a:latin typeface="メイリオ" panose="020B0604030504040204" pitchFamily="50" charset="-128"/>
                <a:ea typeface="メイリオ" panose="020B0604030504040204" pitchFamily="50" charset="-128"/>
              </a:rPr>
              <a:t>: World Mental Health Day</a:t>
            </a:r>
            <a:r>
              <a:rPr lang="ja-JP" altLang="en-US" dirty="0">
                <a:solidFill>
                  <a:schemeClr val="tx1"/>
                </a:solidFill>
                <a:latin typeface="メイリオ" panose="020B0604030504040204" pitchFamily="50" charset="-128"/>
                <a:ea typeface="メイリオ" panose="020B0604030504040204" pitchFamily="50" charset="-128"/>
              </a:rPr>
              <a:t>）は、</a:t>
            </a:r>
            <a:r>
              <a:rPr lang="ja-JP" altLang="en-US" u="sng" dirty="0">
                <a:solidFill>
                  <a:schemeClr val="tx1"/>
                </a:solidFill>
                <a:latin typeface="メイリオ" panose="020B0604030504040204" pitchFamily="50" charset="-128"/>
                <a:ea typeface="メイリオ" panose="020B0604030504040204" pitchFamily="50" charset="-128"/>
              </a:rPr>
              <a:t>メンタルヘルス問題に関する世間の意識や関心を高め、偏見や社会的スティグマを無くし、正しい知識を普及するために定められた国際デー</a:t>
            </a:r>
            <a:r>
              <a:rPr lang="ja-JP" altLang="en-US" dirty="0">
                <a:solidFill>
                  <a:schemeClr val="tx1"/>
                </a:solidFill>
                <a:latin typeface="メイリオ" panose="020B0604030504040204" pitchFamily="50" charset="-128"/>
                <a:ea typeface="メイリオ" panose="020B0604030504040204" pitchFamily="50" charset="-128"/>
              </a:rPr>
              <a:t>（記念日）。</a:t>
            </a:r>
            <a:r>
              <a:rPr lang="en-US" altLang="ja-JP" dirty="0">
                <a:solidFill>
                  <a:schemeClr val="tx1"/>
                </a:solidFill>
                <a:latin typeface="メイリオ" panose="020B0604030504040204" pitchFamily="50" charset="-128"/>
                <a:ea typeface="メイリオ" panose="020B0604030504040204" pitchFamily="50" charset="-128"/>
              </a:rPr>
              <a:t>(Wikipedia)</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0" name="日付プレースホルダー 9">
            <a:extLst>
              <a:ext uri="{FF2B5EF4-FFF2-40B4-BE49-F238E27FC236}">
                <a16:creationId xmlns:a16="http://schemas.microsoft.com/office/drawing/2014/main" id="{CEA44A09-1A4C-FE29-C29C-6ACCDA4D96B7}"/>
              </a:ext>
            </a:extLst>
          </p:cNvPr>
          <p:cNvSpPr>
            <a:spLocks noGrp="1"/>
          </p:cNvSpPr>
          <p:nvPr>
            <p:ph type="dt" sz="half" idx="10"/>
          </p:nvPr>
        </p:nvSpPr>
        <p:spPr/>
        <p:txBody>
          <a:bodyPr/>
          <a:lstStyle/>
          <a:p>
            <a:r>
              <a:rPr lang="en-US" altLang="ja-JP"/>
              <a:t>7 Sep. 2025</a:t>
            </a:r>
            <a:endParaRPr lang="ja-JP" altLang="en-US" dirty="0"/>
          </a:p>
        </p:txBody>
      </p:sp>
      <p:sp>
        <p:nvSpPr>
          <p:cNvPr id="3" name="スライド番号プレースホルダー 2">
            <a:extLst>
              <a:ext uri="{FF2B5EF4-FFF2-40B4-BE49-F238E27FC236}">
                <a16:creationId xmlns:a16="http://schemas.microsoft.com/office/drawing/2014/main" id="{1129982E-41D2-015D-7273-77C74672AF21}"/>
              </a:ext>
            </a:extLst>
          </p:cNvPr>
          <p:cNvSpPr>
            <a:spLocks noGrp="1"/>
          </p:cNvSpPr>
          <p:nvPr>
            <p:ph type="sldNum" sz="quarter" idx="4"/>
          </p:nvPr>
        </p:nvSpPr>
        <p:spPr/>
        <p:txBody>
          <a:bodyPr/>
          <a:lstStyle/>
          <a:p>
            <a:fld id="{0FC7BD1B-E960-41A9-9552-6F9FCDC397B9}" type="slidenum">
              <a:rPr lang="ja-JP" altLang="en-US" b="1" smtClean="0"/>
              <a:pPr/>
              <a:t>3</a:t>
            </a:fld>
            <a:r>
              <a:rPr lang="en-US" altLang="ja-JP" sz="1800"/>
              <a:t>/32</a:t>
            </a:r>
            <a:endParaRPr lang="ja-JP" altLang="en-US" sz="1800" dirty="0"/>
          </a:p>
        </p:txBody>
      </p:sp>
    </p:spTree>
    <p:extLst>
      <p:ext uri="{BB962C8B-B14F-4D97-AF65-F5344CB8AC3E}">
        <p14:creationId xmlns:p14="http://schemas.microsoft.com/office/powerpoint/2010/main" val="289256268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678-F00C-18EA-933E-5AA52C3FC550}"/>
            </a:ext>
          </a:extLst>
        </p:cNvPr>
        <p:cNvGrpSpPr/>
        <p:nvPr/>
      </p:nvGrpSpPr>
      <p:grpSpPr>
        <a:xfrm>
          <a:off x="0" y="0"/>
          <a:ext cx="0" cy="0"/>
          <a:chOff x="0" y="0"/>
          <a:chExt cx="0" cy="0"/>
        </a:xfrm>
      </p:grpSpPr>
      <p:sp>
        <p:nvSpPr>
          <p:cNvPr id="18" name="思考の吹き出し: 雲形 17">
            <a:extLst>
              <a:ext uri="{FF2B5EF4-FFF2-40B4-BE49-F238E27FC236}">
                <a16:creationId xmlns:a16="http://schemas.microsoft.com/office/drawing/2014/main" id="{A4667192-5302-FC62-D7B2-AF64E68B3A31}"/>
              </a:ext>
            </a:extLst>
          </p:cNvPr>
          <p:cNvSpPr/>
          <p:nvPr/>
        </p:nvSpPr>
        <p:spPr>
          <a:xfrm>
            <a:off x="3032168" y="2161309"/>
            <a:ext cx="3832167" cy="3239679"/>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ポスターにディスカッションなどのメモを余白に書くアイデアは良い。</a:t>
            </a:r>
          </a:p>
        </p:txBody>
      </p:sp>
      <p:sp>
        <p:nvSpPr>
          <p:cNvPr id="14" name="タイトル 1">
            <a:extLst>
              <a:ext uri="{FF2B5EF4-FFF2-40B4-BE49-F238E27FC236}">
                <a16:creationId xmlns:a16="http://schemas.microsoft.com/office/drawing/2014/main" id="{40131721-0CD3-E319-EA87-5A2F6B432401}"/>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54D42A7E-8F44-D497-B714-9A88EEEFE3C9}"/>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35EFB7F1-DFDF-87D6-B292-ABD7F5634979}"/>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4EA00E9A-E2CB-E46B-3EC3-AC24C23F034F}"/>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6.2. </a:t>
            </a:r>
            <a:r>
              <a:rPr lang="ja-JP" altLang="en-US" sz="2400" b="1" dirty="0">
                <a:solidFill>
                  <a:srgbClr val="002060"/>
                </a:solidFill>
                <a:latin typeface="メイリオ"/>
                <a:ea typeface="メイリオ"/>
              </a:rPr>
              <a:t>学会</a:t>
            </a:r>
            <a:r>
              <a:rPr lang="en-US" altLang="ja-JP" sz="2400" b="1" dirty="0">
                <a:solidFill>
                  <a:srgbClr val="002060"/>
                </a:solidFill>
                <a:latin typeface="メイリオ"/>
                <a:ea typeface="メイリオ"/>
              </a:rPr>
              <a:t>(8/31)</a:t>
            </a:r>
            <a:r>
              <a:rPr lang="ja-JP" altLang="en-US" sz="2400" b="1" dirty="0">
                <a:solidFill>
                  <a:srgbClr val="002060"/>
                </a:solidFill>
                <a:latin typeface="メイリオ"/>
                <a:ea typeface="メイリオ"/>
              </a:rPr>
              <a:t>での</a:t>
            </a:r>
            <a:r>
              <a:rPr lang="en-US" altLang="ja-JP" sz="2400" b="1" dirty="0">
                <a:solidFill>
                  <a:srgbClr val="002060"/>
                </a:solidFill>
                <a:latin typeface="メイリオ"/>
                <a:ea typeface="メイリオ"/>
              </a:rPr>
              <a:t>Q&amp;A</a:t>
            </a:r>
            <a:r>
              <a:rPr lang="ja-JP" altLang="en-US" sz="2400" b="1" dirty="0">
                <a:solidFill>
                  <a:srgbClr val="002060"/>
                </a:solidFill>
                <a:latin typeface="メイリオ"/>
                <a:ea typeface="メイリオ"/>
              </a:rPr>
              <a:t>、提案など</a:t>
            </a:r>
            <a:r>
              <a:rPr lang="en-US" altLang="ja-JP" sz="2400" b="1" dirty="0">
                <a:solidFill>
                  <a:srgbClr val="002060"/>
                </a:solidFill>
                <a:latin typeface="メイリオ"/>
                <a:ea typeface="メイリオ"/>
              </a:rPr>
              <a:t>(2)</a:t>
            </a:r>
            <a:r>
              <a:rPr lang="ja-JP" altLang="en-US" sz="2400" b="1" dirty="0">
                <a:solidFill>
                  <a:srgbClr val="002060"/>
                </a:solidFill>
                <a:latin typeface="メイリオ"/>
                <a:ea typeface="メイリオ"/>
              </a:rPr>
              <a:t>②</a:t>
            </a:r>
            <a:r>
              <a:rPr lang="en-US" altLang="ja-JP" sz="2400" b="1" dirty="0">
                <a:solidFill>
                  <a:srgbClr val="002060"/>
                </a:solidFill>
                <a:latin typeface="メイリオ"/>
                <a:ea typeface="メイリオ"/>
              </a:rPr>
              <a:t> </a:t>
            </a:r>
            <a:r>
              <a:rPr lang="ja-JP" altLang="en-US" sz="2400" b="1" dirty="0">
                <a:solidFill>
                  <a:srgbClr val="002060"/>
                </a:solidFill>
                <a:latin typeface="メイリオ"/>
                <a:ea typeface="メイリオ"/>
              </a:rPr>
              <a:t>☑</a:t>
            </a:r>
          </a:p>
        </p:txBody>
      </p:sp>
      <p:sp>
        <p:nvSpPr>
          <p:cNvPr id="7" name="テキスト ボックス 6">
            <a:extLst>
              <a:ext uri="{FF2B5EF4-FFF2-40B4-BE49-F238E27FC236}">
                <a16:creationId xmlns:a16="http://schemas.microsoft.com/office/drawing/2014/main" id="{D9FFEC07-5735-FA90-B22C-A9D926E53EF2}"/>
              </a:ext>
            </a:extLst>
          </p:cNvPr>
          <p:cNvSpPr txBox="1"/>
          <p:nvPr/>
        </p:nvSpPr>
        <p:spPr>
          <a:xfrm>
            <a:off x="605037" y="1347290"/>
            <a:ext cx="6189258" cy="1151597"/>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■共同研究の萌芽</a:t>
            </a:r>
            <a:endParaRPr lang="en-US" altLang="ja-JP" sz="2400" b="1" dirty="0">
              <a:latin typeface="メイリオ" panose="020B0604030504040204" pitchFamily="50" charset="-128"/>
              <a:ea typeface="メイリオ" panose="020B0604030504040204" pitchFamily="50" charset="-128"/>
            </a:endParaRPr>
          </a:p>
          <a:p>
            <a:pPr marL="0" indent="0">
              <a:spcBef>
                <a:spcPts val="2500"/>
              </a:spcBef>
              <a:buNone/>
            </a:pPr>
            <a:r>
              <a:rPr lang="ja-JP" altLang="en-US" sz="2400" b="1" dirty="0">
                <a:latin typeface="メイリオ" panose="020B0604030504040204" pitchFamily="50" charset="-128"/>
                <a:ea typeface="メイリオ" panose="020B0604030504040204" pitchFamily="50" charset="-128"/>
              </a:rPr>
              <a:t>■感想その他</a:t>
            </a:r>
            <a:endParaRPr lang="en-US" altLang="ja-JP" sz="2400" b="1" dirty="0">
              <a:latin typeface="メイリオ" panose="020B0604030504040204" pitchFamily="50" charset="-128"/>
              <a:ea typeface="メイリオ" panose="020B0604030504040204" pitchFamily="50" charset="-128"/>
            </a:endParaRPr>
          </a:p>
        </p:txBody>
      </p:sp>
      <p:graphicFrame>
        <p:nvGraphicFramePr>
          <p:cNvPr id="8" name="オブジェクト 7">
            <a:extLst>
              <a:ext uri="{FF2B5EF4-FFF2-40B4-BE49-F238E27FC236}">
                <a16:creationId xmlns:a16="http://schemas.microsoft.com/office/drawing/2014/main" id="{8C871705-BF50-DB45-A3DD-59A844C2211F}"/>
              </a:ext>
            </a:extLst>
          </p:cNvPr>
          <p:cNvGraphicFramePr>
            <a:graphicFrameLocks noChangeAspect="1"/>
          </p:cNvGraphicFramePr>
          <p:nvPr>
            <p:extLst>
              <p:ext uri="{D42A27DB-BD31-4B8C-83A1-F6EECF244321}">
                <p14:modId xmlns:p14="http://schemas.microsoft.com/office/powerpoint/2010/main" val="2783685411"/>
              </p:ext>
            </p:extLst>
          </p:nvPr>
        </p:nvGraphicFramePr>
        <p:xfrm>
          <a:off x="9456862" y="268780"/>
          <a:ext cx="2623369" cy="6120000"/>
        </p:xfrm>
        <a:graphic>
          <a:graphicData uri="http://schemas.openxmlformats.org/presentationml/2006/ole">
            <mc:AlternateContent xmlns:mc="http://schemas.openxmlformats.org/markup-compatibility/2006">
              <mc:Choice xmlns:v="urn:schemas-microsoft-com:vml" Requires="v">
                <p:oleObj name="Acrobat Document" r:id="rId3" imgW="24307745" imgH="56702103" progId="Acrobat.Document.DC">
                  <p:embed/>
                </p:oleObj>
              </mc:Choice>
              <mc:Fallback>
                <p:oleObj name="Acrobat Document" r:id="rId3" imgW="24307745" imgH="56702103" progId="Acrobat.Document.DC">
                  <p:embed/>
                  <p:pic>
                    <p:nvPicPr>
                      <p:cNvPr id="8" name="オブジェクト 7">
                        <a:extLst>
                          <a:ext uri="{FF2B5EF4-FFF2-40B4-BE49-F238E27FC236}">
                            <a16:creationId xmlns:a16="http://schemas.microsoft.com/office/drawing/2014/main" id="{8C871705-BF50-DB45-A3DD-59A844C2211F}"/>
                          </a:ext>
                        </a:extLst>
                      </p:cNvPr>
                      <p:cNvPicPr/>
                      <p:nvPr/>
                    </p:nvPicPr>
                    <p:blipFill>
                      <a:blip r:embed="rId4"/>
                      <a:stretch>
                        <a:fillRect/>
                      </a:stretch>
                    </p:blipFill>
                    <p:spPr>
                      <a:xfrm>
                        <a:off x="9456862" y="268780"/>
                        <a:ext cx="2623369" cy="6120000"/>
                      </a:xfrm>
                      <a:prstGeom prst="rect">
                        <a:avLst/>
                      </a:prstGeom>
                    </p:spPr>
                  </p:pic>
                </p:oleObj>
              </mc:Fallback>
            </mc:AlternateContent>
          </a:graphicData>
        </a:graphic>
      </p:graphicFrame>
      <p:sp>
        <p:nvSpPr>
          <p:cNvPr id="10" name="日付プレースホルダー 9">
            <a:extLst>
              <a:ext uri="{FF2B5EF4-FFF2-40B4-BE49-F238E27FC236}">
                <a16:creationId xmlns:a16="http://schemas.microsoft.com/office/drawing/2014/main" id="{04BE8074-CA94-45D8-39CA-EF78C701480E}"/>
              </a:ext>
            </a:extLst>
          </p:cNvPr>
          <p:cNvSpPr>
            <a:spLocks noGrp="1"/>
          </p:cNvSpPr>
          <p:nvPr>
            <p:ph type="dt" sz="half" idx="10"/>
          </p:nvPr>
        </p:nvSpPr>
        <p:spPr/>
        <p:txBody>
          <a:bodyPr/>
          <a:lstStyle/>
          <a:p>
            <a:r>
              <a:rPr lang="en-US" altLang="ja-JP"/>
              <a:t>7 Sep. 2025</a:t>
            </a:r>
            <a:endParaRPr lang="ja-JP" altLang="en-US" dirty="0"/>
          </a:p>
        </p:txBody>
      </p:sp>
      <p:sp>
        <p:nvSpPr>
          <p:cNvPr id="3" name="スライド番号プレースホルダー 2">
            <a:extLst>
              <a:ext uri="{FF2B5EF4-FFF2-40B4-BE49-F238E27FC236}">
                <a16:creationId xmlns:a16="http://schemas.microsoft.com/office/drawing/2014/main" id="{3341F61D-8DE3-526D-195E-5B8DA4714348}"/>
              </a:ext>
            </a:extLst>
          </p:cNvPr>
          <p:cNvSpPr>
            <a:spLocks noGrp="1"/>
          </p:cNvSpPr>
          <p:nvPr>
            <p:ph type="sldNum" sz="quarter" idx="4"/>
          </p:nvPr>
        </p:nvSpPr>
        <p:spPr/>
        <p:txBody>
          <a:bodyPr/>
          <a:lstStyle/>
          <a:p>
            <a:fld id="{0FC7BD1B-E960-41A9-9552-6F9FCDC397B9}" type="slidenum">
              <a:rPr lang="ja-JP" altLang="en-US" b="1" smtClean="0"/>
              <a:pPr/>
              <a:t>30</a:t>
            </a:fld>
            <a:r>
              <a:rPr lang="en-US" altLang="ja-JP" sz="1800"/>
              <a:t>/32</a:t>
            </a:r>
            <a:endParaRPr lang="ja-JP" altLang="en-US" sz="1800" dirty="0"/>
          </a:p>
        </p:txBody>
      </p:sp>
      <p:sp>
        <p:nvSpPr>
          <p:cNvPr id="2" name="思考の吹き出し: 雲形 1">
            <a:extLst>
              <a:ext uri="{FF2B5EF4-FFF2-40B4-BE49-F238E27FC236}">
                <a16:creationId xmlns:a16="http://schemas.microsoft.com/office/drawing/2014/main" id="{EDCF22D3-11E9-1299-97FD-B27833F42C98}"/>
              </a:ext>
            </a:extLst>
          </p:cNvPr>
          <p:cNvSpPr/>
          <p:nvPr/>
        </p:nvSpPr>
        <p:spPr>
          <a:xfrm>
            <a:off x="280322" y="2498887"/>
            <a:ext cx="3274236" cy="1892039"/>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発表者が自分のことを理解できている。</a:t>
            </a:r>
          </a:p>
        </p:txBody>
      </p:sp>
      <p:sp>
        <p:nvSpPr>
          <p:cNvPr id="9" name="思考の吹き出し: 雲形 8">
            <a:extLst>
              <a:ext uri="{FF2B5EF4-FFF2-40B4-BE49-F238E27FC236}">
                <a16:creationId xmlns:a16="http://schemas.microsoft.com/office/drawing/2014/main" id="{CD0425D2-D8D4-3FD8-2DAE-8F9B7E0DD97C}"/>
              </a:ext>
            </a:extLst>
          </p:cNvPr>
          <p:cNvSpPr/>
          <p:nvPr/>
        </p:nvSpPr>
        <p:spPr>
          <a:xfrm>
            <a:off x="5694735" y="835238"/>
            <a:ext cx="4087090" cy="2807189"/>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同じことを考えている当事者は少なくないが、</a:t>
            </a:r>
            <a:r>
              <a:rPr kumimoji="1" lang="en-US" altLang="ja-JP" sz="2400" dirty="0">
                <a:latin typeface="メイリオ" panose="020B0604030504040204" pitchFamily="50" charset="-128"/>
                <a:ea typeface="メイリオ" panose="020B0604030504040204" pitchFamily="50" charset="-128"/>
              </a:rPr>
              <a:t>N</a:t>
            </a:r>
            <a:r>
              <a:rPr lang="en-US" altLang="ja-JP" sz="2400" dirty="0">
                <a:latin typeface="メイリオ" panose="020B0604030504040204" pitchFamily="50" charset="-128"/>
                <a:ea typeface="メイリオ" panose="020B0604030504040204" pitchFamily="50" charset="-128"/>
              </a:rPr>
              <a:t>&gt;</a:t>
            </a: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調査研究は難しい。</a:t>
            </a:r>
          </a:p>
        </p:txBody>
      </p:sp>
      <p:sp>
        <p:nvSpPr>
          <p:cNvPr id="16" name="思考の吹き出し: 雲形 15">
            <a:extLst>
              <a:ext uri="{FF2B5EF4-FFF2-40B4-BE49-F238E27FC236}">
                <a16:creationId xmlns:a16="http://schemas.microsoft.com/office/drawing/2014/main" id="{3CA7C98E-B998-360C-342F-5E70801FD0E2}"/>
              </a:ext>
            </a:extLst>
          </p:cNvPr>
          <p:cNvSpPr/>
          <p:nvPr/>
        </p:nvSpPr>
        <p:spPr>
          <a:xfrm>
            <a:off x="0" y="3852515"/>
            <a:ext cx="4087090" cy="2503835"/>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遠方</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今回は福岡</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になることが多く、継続的な学会参加が難しい。</a:t>
            </a:r>
          </a:p>
        </p:txBody>
      </p:sp>
      <p:sp>
        <p:nvSpPr>
          <p:cNvPr id="19" name="思考の吹き出し: 雲形 18">
            <a:extLst>
              <a:ext uri="{FF2B5EF4-FFF2-40B4-BE49-F238E27FC236}">
                <a16:creationId xmlns:a16="http://schemas.microsoft.com/office/drawing/2014/main" id="{45382CA8-981A-3035-0AEA-ACF300A06764}"/>
              </a:ext>
            </a:extLst>
          </p:cNvPr>
          <p:cNvSpPr/>
          <p:nvPr/>
        </p:nvSpPr>
        <p:spPr>
          <a:xfrm>
            <a:off x="5531141" y="3727441"/>
            <a:ext cx="4087090" cy="2807189"/>
          </a:xfrm>
          <a:prstGeom prst="cloudCallout">
            <a:avLst>
              <a:gd name="adj1" fmla="val -23795"/>
              <a:gd name="adj2" fmla="val 302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ポスター発表でも、発表しようとすることは一般的に</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非常に勇気が要る。</a:t>
            </a:r>
          </a:p>
        </p:txBody>
      </p:sp>
    </p:spTree>
    <p:extLst>
      <p:ext uri="{BB962C8B-B14F-4D97-AF65-F5344CB8AC3E}">
        <p14:creationId xmlns:p14="http://schemas.microsoft.com/office/powerpoint/2010/main" val="240169557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5337-00E1-E4EB-F79A-1B970EF49832}"/>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94AFD214-09D9-DB78-F3C7-818AE78E5515}"/>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53E37D7E-8A39-7E32-4204-9A4F14E1A851}"/>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8EEA4403-218E-DDA7-7EBD-B4B231807B49}"/>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059407EF-A6F1-6C64-6AA8-56219A3D5BDC}"/>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6.3. </a:t>
            </a:r>
            <a:r>
              <a:rPr lang="ja-JP" altLang="en-US" sz="2400" b="1" dirty="0">
                <a:solidFill>
                  <a:srgbClr val="002060"/>
                </a:solidFill>
                <a:latin typeface="メイリオ"/>
                <a:ea typeface="メイリオ"/>
              </a:rPr>
              <a:t>きょうの講話の目的</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再掲</a:t>
            </a:r>
            <a:r>
              <a:rPr lang="en-US" altLang="ja-JP" sz="2400" b="1" dirty="0">
                <a:solidFill>
                  <a:srgbClr val="002060"/>
                </a:solidFill>
                <a:latin typeface="メイリオ"/>
                <a:ea typeface="メイリオ"/>
              </a:rPr>
              <a:t>)/</a:t>
            </a:r>
            <a:r>
              <a:rPr lang="ja-JP" altLang="en-US" sz="2400" b="1" dirty="0">
                <a:solidFill>
                  <a:srgbClr val="002060"/>
                </a:solidFill>
                <a:latin typeface="メイリオ"/>
                <a:ea typeface="メイリオ"/>
              </a:rPr>
              <a:t>締めくくり</a:t>
            </a:r>
          </a:p>
        </p:txBody>
      </p:sp>
      <p:sp>
        <p:nvSpPr>
          <p:cNvPr id="2" name="四角形: 角を丸くする 1">
            <a:extLst>
              <a:ext uri="{FF2B5EF4-FFF2-40B4-BE49-F238E27FC236}">
                <a16:creationId xmlns:a16="http://schemas.microsoft.com/office/drawing/2014/main" id="{A10D8152-9E85-C1B7-5521-D801F74BD91D}"/>
              </a:ext>
            </a:extLst>
          </p:cNvPr>
          <p:cNvSpPr/>
          <p:nvPr/>
        </p:nvSpPr>
        <p:spPr>
          <a:xfrm>
            <a:off x="422012" y="1026429"/>
            <a:ext cx="10653578" cy="190754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a:t>
            </a:r>
            <a:endParaRPr kumimoji="1" lang="ja-JP" altLang="en-US" dirty="0"/>
          </a:p>
        </p:txBody>
      </p:sp>
      <p:sp>
        <p:nvSpPr>
          <p:cNvPr id="3" name="コンテンツ プレースホルダー 1">
            <a:extLst>
              <a:ext uri="{FF2B5EF4-FFF2-40B4-BE49-F238E27FC236}">
                <a16:creationId xmlns:a16="http://schemas.microsoft.com/office/drawing/2014/main" id="{D46C0BE2-6E92-2286-5B02-308A879963CD}"/>
              </a:ext>
            </a:extLst>
          </p:cNvPr>
          <p:cNvSpPr>
            <a:spLocks noGrp="1"/>
          </p:cNvSpPr>
          <p:nvPr>
            <p:ph idx="1"/>
          </p:nvPr>
        </p:nvSpPr>
        <p:spPr>
          <a:xfrm>
            <a:off x="612647" y="1304712"/>
            <a:ext cx="11025171" cy="5012816"/>
          </a:xfrm>
        </p:spPr>
        <p:txBody>
          <a:bodyPr>
            <a:noAutofit/>
          </a:bodyPr>
          <a:lstStyle/>
          <a:p>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メンタルヘルス</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精神保健</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とは何か</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発達障害</a:t>
            </a:r>
            <a:r>
              <a:rPr lang="ja-JP" altLang="en-US" sz="2400" dirty="0">
                <a:latin typeface="メイリオ" panose="020B0604030504040204" pitchFamily="50" charset="-128"/>
                <a:ea typeface="メイリオ" panose="020B0604030504040204" pitchFamily="50" charset="-128"/>
              </a:rPr>
              <a:t>とは何か</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「実は</a:t>
            </a:r>
            <a:r>
              <a:rPr lang="ja-JP" altLang="en-US" sz="2400" b="1" dirty="0">
                <a:latin typeface="メイリオ" panose="020B0604030504040204" pitchFamily="50" charset="-128"/>
                <a:ea typeface="メイリオ" panose="020B0604030504040204" pitchFamily="50" charset="-128"/>
              </a:rPr>
              <a:t>発達障害</a:t>
            </a:r>
            <a:r>
              <a:rPr lang="ja-JP" altLang="en-US" sz="2400" dirty="0">
                <a:latin typeface="メイリオ" panose="020B0604030504040204" pitchFamily="50" charset="-128"/>
                <a:ea typeface="メイリオ" panose="020B0604030504040204" pitchFamily="50" charset="-128"/>
              </a:rPr>
              <a:t>を疑っている</a:t>
            </a:r>
            <a:r>
              <a:rPr lang="en-US" altLang="ja-JP" sz="2400" dirty="0">
                <a:latin typeface="メイリオ" panose="020B0604030504040204" pitchFamily="50" charset="-128"/>
                <a:ea typeface="メイリオ" panose="020B0604030504040204" pitchFamily="50" charset="-128"/>
              </a:rPr>
              <a:t> / </a:t>
            </a:r>
            <a:r>
              <a:rPr lang="ja-JP" altLang="en-US" sz="2400" dirty="0">
                <a:latin typeface="メイリオ" panose="020B0604030504040204" pitchFamily="50" charset="-128"/>
                <a:ea typeface="メイリオ" panose="020B0604030504040204" pitchFamily="50" charset="-128"/>
              </a:rPr>
              <a:t>持っているけれども</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「どのように</a:t>
            </a:r>
            <a:r>
              <a:rPr lang="ja-JP" altLang="en-US" sz="2400" b="1" dirty="0">
                <a:latin typeface="メイリオ" panose="020B0604030504040204" pitchFamily="50" charset="-128"/>
                <a:ea typeface="メイリオ" panose="020B0604030504040204" pitchFamily="50" charset="-128"/>
              </a:rPr>
              <a:t>精神疾患や発達障害</a:t>
            </a:r>
            <a:r>
              <a:rPr lang="ja-JP" altLang="en-US" sz="2400" dirty="0">
                <a:latin typeface="メイリオ" panose="020B0604030504040204" pitchFamily="50" charset="-128"/>
                <a:ea typeface="メイリオ" panose="020B0604030504040204" pitchFamily="50" charset="-128"/>
              </a:rPr>
              <a:t>を持っている人と</a:t>
            </a:r>
            <a:r>
              <a:rPr lang="ja-JP" altLang="en-US" sz="2400" b="1" dirty="0">
                <a:latin typeface="メイリオ" panose="020B0604030504040204" pitchFamily="50" charset="-128"/>
                <a:ea typeface="メイリオ" panose="020B0604030504040204" pitchFamily="50" charset="-128"/>
              </a:rPr>
              <a:t>一緒に</a:t>
            </a:r>
            <a:r>
              <a:rPr lang="ja-JP" altLang="en-US" sz="2400" dirty="0">
                <a:latin typeface="メイリオ" panose="020B0604030504040204" pitchFamily="50" charset="-128"/>
                <a:ea typeface="メイリオ" panose="020B0604030504040204" pitchFamily="50" charset="-128"/>
              </a:rPr>
              <a:t>働くべきか</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の悩みについての解決案として、講話を通じて社員一人ひとりが</a:t>
            </a:r>
            <a:r>
              <a:rPr lang="en-US" altLang="ja-JP" sz="2400" b="1" dirty="0">
                <a:solidFill>
                  <a:srgbClr val="FF0000"/>
                </a:solidFill>
                <a:latin typeface="メイリオ" panose="020B0604030504040204" pitchFamily="50" charset="-128"/>
                <a:ea typeface="メイリオ" panose="020B0604030504040204" pitchFamily="50" charset="-128"/>
              </a:rPr>
              <a:t>DE&amp;I</a:t>
            </a:r>
            <a:r>
              <a:rPr lang="en-US" altLang="ja-JP" sz="2400" dirty="0">
                <a:latin typeface="メイリオ" panose="020B0604030504040204" pitchFamily="50" charset="-128"/>
                <a:ea typeface="メイリオ" panose="020B0604030504040204" pitchFamily="50" charset="-128"/>
              </a:rPr>
              <a:t>(Diversity</a:t>
            </a:r>
            <a:r>
              <a:rPr lang="ja-JP" altLang="en-US" sz="2400" dirty="0">
                <a:latin typeface="メイリオ" panose="020B0604030504040204" pitchFamily="50" charset="-128"/>
                <a:ea typeface="メイリオ" panose="020B0604030504040204" pitchFamily="50" charset="-128"/>
              </a:rPr>
              <a:t>（多様）、</a:t>
            </a:r>
            <a:r>
              <a:rPr lang="en-US" altLang="ja-JP" sz="2400" dirty="0">
                <a:latin typeface="メイリオ" panose="020B0604030504040204" pitchFamily="50" charset="-128"/>
                <a:ea typeface="メイリオ" panose="020B0604030504040204" pitchFamily="50" charset="-128"/>
              </a:rPr>
              <a:t>Equity</a:t>
            </a:r>
            <a:r>
              <a:rPr lang="ja-JP" altLang="en-US" sz="2400" dirty="0">
                <a:latin typeface="メイリオ" panose="020B0604030504040204" pitchFamily="50" charset="-128"/>
                <a:ea typeface="メイリオ" panose="020B0604030504040204" pitchFamily="50" charset="-128"/>
              </a:rPr>
              <a:t>（公平）、</a:t>
            </a:r>
            <a:r>
              <a:rPr lang="en-US" altLang="ja-JP" sz="2400" dirty="0">
                <a:latin typeface="メイリオ" panose="020B0604030504040204" pitchFamily="50" charset="-128"/>
                <a:ea typeface="メイリオ" panose="020B0604030504040204" pitchFamily="50" charset="-128"/>
              </a:rPr>
              <a:t>Inclusion</a:t>
            </a:r>
            <a:r>
              <a:rPr lang="ja-JP" altLang="en-US" sz="2400" dirty="0">
                <a:latin typeface="メイリオ" panose="020B0604030504040204" pitchFamily="50" charset="-128"/>
                <a:ea typeface="メイリオ" panose="020B0604030504040204" pitchFamily="50" charset="-128"/>
              </a:rPr>
              <a:t>（包摂・ほうせつ）</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への理解を深め、</a:t>
            </a:r>
            <a:r>
              <a:rPr lang="ja-JP" altLang="en-US" sz="2400" dirty="0">
                <a:solidFill>
                  <a:srgbClr val="FF0000"/>
                </a:solidFill>
                <a:latin typeface="メイリオ" panose="020B0604030504040204" pitchFamily="50" charset="-128"/>
                <a:ea typeface="メイリオ" panose="020B0604030504040204" pitchFamily="50" charset="-128"/>
              </a:rPr>
              <a:t>日々の業務において、障害者などに限らず、</a:t>
            </a:r>
            <a:r>
              <a:rPr lang="ja-JP" altLang="en-US" sz="2400" b="1" dirty="0">
                <a:solidFill>
                  <a:srgbClr val="FF0000"/>
                </a:solidFill>
                <a:latin typeface="メイリオ" panose="020B0604030504040204" pitchFamily="50" charset="-128"/>
                <a:ea typeface="メイリオ" panose="020B0604030504040204" pitchFamily="50" charset="-128"/>
              </a:rPr>
              <a:t>共生社会</a:t>
            </a:r>
            <a:r>
              <a:rPr lang="ja-JP" altLang="en-US" sz="2400" dirty="0">
                <a:solidFill>
                  <a:srgbClr val="FF0000"/>
                </a:solidFill>
                <a:latin typeface="メイリオ" panose="020B0604030504040204" pitchFamily="50" charset="-128"/>
                <a:ea typeface="メイリオ" panose="020B0604030504040204" pitchFamily="50" charset="-128"/>
              </a:rPr>
              <a:t>を目指し考え、生きやすく、働きやすくなるきっかけとなればと考えます。</a:t>
            </a:r>
            <a:endParaRPr lang="en-US" altLang="ja-JP" sz="2400" dirty="0">
              <a:solidFill>
                <a:srgbClr val="FF0000"/>
              </a:solidFill>
              <a:latin typeface="メイリオ" panose="020B0604030504040204" pitchFamily="50" charset="-128"/>
              <a:ea typeface="メイリオ" panose="020B0604030504040204" pitchFamily="50" charset="-128"/>
            </a:endParaRPr>
          </a:p>
          <a:p>
            <a:pPr marL="0" indent="0">
              <a:buNone/>
            </a:pPr>
            <a:endParaRPr lang="en-US" altLang="ja-JP" sz="2400" b="1" dirty="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2400" b="1" dirty="0">
                <a:solidFill>
                  <a:srgbClr val="0070C0"/>
                </a:solidFill>
                <a:latin typeface="メイリオ" panose="020B0604030504040204" pitchFamily="50" charset="-128"/>
                <a:ea typeface="メイリオ" panose="020B0604030504040204" pitchFamily="50" charset="-128"/>
              </a:rPr>
              <a:t>課題：講話をきっかけにして、誰もが生きやすくなる、働きやすくなる</a:t>
            </a:r>
            <a:endParaRPr lang="en-US" altLang="ja-JP" sz="2400" b="1" dirty="0">
              <a:solidFill>
                <a:srgbClr val="0070C0"/>
              </a:solidFill>
              <a:latin typeface="メイリオ" panose="020B0604030504040204" pitchFamily="50" charset="-128"/>
              <a:ea typeface="メイリオ" panose="020B0604030504040204" pitchFamily="50" charset="-128"/>
            </a:endParaRPr>
          </a:p>
          <a:p>
            <a:pPr marL="0" indent="0">
              <a:buNone/>
            </a:pPr>
            <a:r>
              <a:rPr lang="ja-JP" altLang="en-US" sz="2400" b="1" dirty="0">
                <a:solidFill>
                  <a:srgbClr val="0070C0"/>
                </a:solidFill>
                <a:latin typeface="メイリオ" panose="020B0604030504040204" pitchFamily="50" charset="-128"/>
                <a:ea typeface="メイリオ" panose="020B0604030504040204" pitchFamily="50" charset="-128"/>
              </a:rPr>
              <a:t>　　　ための、具体策をいくつか考えてみてください。</a:t>
            </a:r>
            <a:endParaRPr lang="en-US" altLang="ja-JP" sz="2400" b="1" dirty="0">
              <a:solidFill>
                <a:srgbClr val="0070C0"/>
              </a:solidFill>
              <a:latin typeface="メイリオ" panose="020B0604030504040204" pitchFamily="50" charset="-128"/>
              <a:ea typeface="メイリオ" panose="020B0604030504040204" pitchFamily="50" charset="-128"/>
            </a:endParaRPr>
          </a:p>
          <a:p>
            <a:pPr marL="0" indent="0">
              <a:buNone/>
            </a:pPr>
            <a:endParaRPr lang="en-US" altLang="ja-JP" sz="2400" dirty="0">
              <a:solidFill>
                <a:srgbClr val="FF0000"/>
              </a:solidFill>
              <a:latin typeface="メイリオ" panose="020B0604030504040204" pitchFamily="50" charset="-128"/>
              <a:ea typeface="メイリオ" panose="020B0604030504040204" pitchFamily="50" charset="-128"/>
            </a:endParaRPr>
          </a:p>
        </p:txBody>
      </p:sp>
      <p:sp>
        <p:nvSpPr>
          <p:cNvPr id="7" name="日付プレースホルダー 6">
            <a:extLst>
              <a:ext uri="{FF2B5EF4-FFF2-40B4-BE49-F238E27FC236}">
                <a16:creationId xmlns:a16="http://schemas.microsoft.com/office/drawing/2014/main" id="{8DE491FF-E13B-9A67-F4B8-C6EABCFB93B0}"/>
              </a:ext>
            </a:extLst>
          </p:cNvPr>
          <p:cNvSpPr>
            <a:spLocks noGrp="1"/>
          </p:cNvSpPr>
          <p:nvPr>
            <p:ph type="dt" sz="half" idx="10"/>
          </p:nvPr>
        </p:nvSpPr>
        <p:spPr/>
        <p:txBody>
          <a:bodyPr/>
          <a:lstStyle/>
          <a:p>
            <a:r>
              <a:rPr lang="en-US" altLang="ja-JP"/>
              <a:t>7 Sep. 2025</a:t>
            </a:r>
            <a:endParaRPr lang="ja-JP" altLang="en-US" dirty="0"/>
          </a:p>
        </p:txBody>
      </p:sp>
      <p:sp>
        <p:nvSpPr>
          <p:cNvPr id="8" name="スライド番号プレースホルダー 7">
            <a:extLst>
              <a:ext uri="{FF2B5EF4-FFF2-40B4-BE49-F238E27FC236}">
                <a16:creationId xmlns:a16="http://schemas.microsoft.com/office/drawing/2014/main" id="{3F7FCCEB-A273-5543-ED34-544173680CD5}"/>
              </a:ext>
            </a:extLst>
          </p:cNvPr>
          <p:cNvSpPr>
            <a:spLocks noGrp="1"/>
          </p:cNvSpPr>
          <p:nvPr>
            <p:ph type="sldNum" sz="quarter" idx="4"/>
          </p:nvPr>
        </p:nvSpPr>
        <p:spPr/>
        <p:txBody>
          <a:bodyPr/>
          <a:lstStyle/>
          <a:p>
            <a:fld id="{0FC7BD1B-E960-41A9-9552-6F9FCDC397B9}" type="slidenum">
              <a:rPr lang="ja-JP" altLang="en-US" b="1" smtClean="0"/>
              <a:pPr/>
              <a:t>31</a:t>
            </a:fld>
            <a:r>
              <a:rPr lang="en-US" altLang="ja-JP" sz="1800"/>
              <a:t>/32</a:t>
            </a:r>
            <a:endParaRPr lang="ja-JP" altLang="en-US" sz="1800" dirty="0"/>
          </a:p>
        </p:txBody>
      </p:sp>
    </p:spTree>
    <p:extLst>
      <p:ext uri="{BB962C8B-B14F-4D97-AF65-F5344CB8AC3E}">
        <p14:creationId xmlns:p14="http://schemas.microsoft.com/office/powerpoint/2010/main" val="389541079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F6581-7378-698F-23FB-52383B6170D6}"/>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878EC187-148F-404F-E9CD-397A5DD51608}"/>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1C9B753E-DE6D-A25B-ED48-1990966114E1}"/>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DB91D643-3655-FC3D-3A5B-649183D7D14D}"/>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B13446E7-22F4-30EB-3B52-70C8A6DC806B}"/>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6.4. </a:t>
            </a:r>
            <a:r>
              <a:rPr lang="ja-JP" altLang="en-US" sz="2400" b="1" dirty="0">
                <a:solidFill>
                  <a:srgbClr val="002060"/>
                </a:solidFill>
                <a:latin typeface="メイリオ"/>
                <a:ea typeface="メイリオ"/>
              </a:rPr>
              <a:t>筆者の連絡先</a:t>
            </a:r>
          </a:p>
        </p:txBody>
      </p:sp>
      <p:sp>
        <p:nvSpPr>
          <p:cNvPr id="3" name="テキスト ボックス 2">
            <a:extLst>
              <a:ext uri="{FF2B5EF4-FFF2-40B4-BE49-F238E27FC236}">
                <a16:creationId xmlns:a16="http://schemas.microsoft.com/office/drawing/2014/main" id="{65D0784A-8E1E-293A-EEC2-04CC8AB318C6}"/>
              </a:ext>
            </a:extLst>
          </p:cNvPr>
          <p:cNvSpPr txBox="1"/>
          <p:nvPr/>
        </p:nvSpPr>
        <p:spPr>
          <a:xfrm>
            <a:off x="365759" y="1242052"/>
            <a:ext cx="10882812" cy="4832092"/>
          </a:xfrm>
          <a:prstGeom prst="rect">
            <a:avLst/>
          </a:prstGeom>
          <a:noFill/>
        </p:spPr>
        <p:txBody>
          <a:bodyPr wrap="square">
            <a:spAutoFit/>
          </a:bodyPr>
          <a:lstStyle/>
          <a:p>
            <a:pPr marL="342900" indent="-342900">
              <a:buFont typeface="Arial" panose="020B0604020202020204" pitchFamily="34" charset="0"/>
              <a:buChar char="•"/>
            </a:pPr>
            <a:r>
              <a:rPr kumimoji="1" lang="en-US" altLang="ja-JP" sz="2800" b="1" dirty="0">
                <a:latin typeface="メイリオ" panose="020B0604030504040204" pitchFamily="50" charset="-128"/>
                <a:ea typeface="メイリオ" panose="020B0604030504040204" pitchFamily="50" charset="-128"/>
              </a:rPr>
              <a:t>Mail</a:t>
            </a:r>
            <a:r>
              <a:rPr kumimoji="1" lang="en-US" altLang="ja-JP" sz="2800" dirty="0">
                <a:latin typeface="メイリオ" panose="020B0604030504040204" pitchFamily="50" charset="-128"/>
                <a:ea typeface="メイリオ" panose="020B0604030504040204" pitchFamily="50" charset="-128"/>
              </a:rPr>
              <a:t>:	</a:t>
            </a:r>
            <a:r>
              <a:rPr kumimoji="1" lang="en-US" altLang="ja-JP" sz="2800" dirty="0" err="1">
                <a:latin typeface="メイリオ" panose="020B0604030504040204" pitchFamily="50" charset="-128"/>
                <a:ea typeface="メイリオ" panose="020B0604030504040204" pitchFamily="50" charset="-128"/>
                <a:hlinkClick r:id="rId3"/>
              </a:rPr>
              <a:t>tanabu</a:t>
            </a:r>
            <a:r>
              <a:rPr kumimoji="1" lang="en-US" altLang="ja-JP" sz="2800" dirty="0" err="1">
                <a:latin typeface="MyricaM M" panose="020B0509020203020207" pitchFamily="49" charset="-128"/>
                <a:ea typeface="MyricaM M" panose="020B0509020203020207" pitchFamily="49" charset="-128"/>
                <a:hlinkClick r:id="rId3"/>
              </a:rPr>
              <a:t>@vostok.blue</a:t>
            </a:r>
            <a:r>
              <a:rPr lang="en-US" altLang="ja-JP" sz="2800" dirty="0">
                <a:latin typeface="MyricaM M" panose="020B0509020203020207" pitchFamily="49" charset="-128"/>
                <a:ea typeface="MyricaM M" panose="020B0509020203020207" pitchFamily="49" charset="-128"/>
              </a:rPr>
              <a:t> </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推奨</a:t>
            </a:r>
            <a:r>
              <a:rPr lang="en-US" altLang="ja-JP" sz="2800" dirty="0">
                <a:latin typeface="メイリオ" panose="020B0604030504040204" pitchFamily="50" charset="-128"/>
                <a:ea typeface="メイリオ" panose="020B0604030504040204" pitchFamily="50" charset="-128"/>
              </a:rPr>
              <a:t>)</a:t>
            </a:r>
            <a:endParaRPr kumimoji="1" lang="en-US" altLang="ja-JP" sz="2800" dirty="0">
              <a:latin typeface="MyricaM M" panose="020B0509020203020207" pitchFamily="49" charset="-128"/>
              <a:ea typeface="MyricaM M" panose="020B0509020203020207" pitchFamily="49" charset="-128"/>
            </a:endParaRPr>
          </a:p>
          <a:p>
            <a:pPr marL="342900" indent="-342900">
              <a:buFont typeface="Arial" panose="020B0604020202020204" pitchFamily="34" charset="0"/>
              <a:buChar char="•"/>
            </a:pPr>
            <a:endParaRPr kumimoji="1" lang="en-US" altLang="ja-JP" sz="2800" dirty="0">
              <a:latin typeface="MyricaM M" panose="020B0509020203020207" pitchFamily="49" charset="-128"/>
              <a:ea typeface="MyricaM M" panose="020B0509020203020207" pitchFamily="49" charset="-128"/>
            </a:endParaRPr>
          </a:p>
          <a:p>
            <a:pPr marL="342900" indent="-342900">
              <a:buFont typeface="Arial" panose="020B0604020202020204" pitchFamily="34" charset="0"/>
              <a:buChar char="•"/>
            </a:pPr>
            <a:r>
              <a:rPr kumimoji="1" lang="en-US" altLang="ja-JP" sz="2800" b="1" dirty="0">
                <a:latin typeface="メイリオ" panose="020B0604030504040204" pitchFamily="50" charset="-128"/>
                <a:ea typeface="メイリオ" panose="020B0604030504040204" pitchFamily="50" charset="-128"/>
              </a:rPr>
              <a:t>Facebook</a:t>
            </a:r>
            <a:r>
              <a:rPr kumimoji="1" lang="en-US" altLang="ja-JP" sz="2800" dirty="0">
                <a:latin typeface="メイリオ" panose="020B0604030504040204" pitchFamily="50" charset="-128"/>
                <a:ea typeface="メイリオ" panose="020B0604030504040204" pitchFamily="50" charset="-128"/>
              </a:rPr>
              <a:t>:	</a:t>
            </a:r>
            <a:r>
              <a:rPr kumimoji="1" lang="en-US" altLang="ja-JP" sz="2800" dirty="0" err="1">
                <a:latin typeface="MyricaM M" panose="020B0509020203020207" pitchFamily="49" charset="-128"/>
                <a:ea typeface="MyricaM M" panose="020B0509020203020207" pitchFamily="49" charset="-128"/>
              </a:rPr>
              <a:t>seiichi.tanabetanabu</a:t>
            </a:r>
            <a:r>
              <a:rPr kumimoji="1" lang="en-US" altLang="ja-JP" sz="2800" dirty="0">
                <a:latin typeface="MyricaM M" panose="020B0509020203020207" pitchFamily="49" charset="-128"/>
                <a:ea typeface="MyricaM M" panose="020B0509020203020207" pitchFamily="49" charset="-128"/>
              </a:rPr>
              <a:t> </a:t>
            </a:r>
            <a:r>
              <a:rPr kumimoji="1" lang="ja-JP" altLang="en-US" sz="2800" dirty="0">
                <a:latin typeface="メイリオ" panose="020B0604030504040204" pitchFamily="50" charset="-128"/>
                <a:ea typeface="メイリオ" panose="020B0604030504040204" pitchFamily="50" charset="-128"/>
              </a:rPr>
              <a:t>→ → → → </a:t>
            </a:r>
            <a:br>
              <a:rPr kumimoji="1" lang="en-US" altLang="ja-JP" sz="2800" dirty="0">
                <a:latin typeface="メイリオ" panose="020B0604030504040204" pitchFamily="50" charset="-128"/>
                <a:ea typeface="メイリオ" panose="020B0604030504040204" pitchFamily="50" charset="-128"/>
              </a:rPr>
            </a:br>
            <a:r>
              <a:rPr kumimoji="1" lang="ja-JP" altLang="en-US" sz="2800" dirty="0">
                <a:latin typeface="メイリオ" panose="020B0604030504040204" pitchFamily="50" charset="-128"/>
                <a:ea typeface="メイリオ" panose="020B0604030504040204" pitchFamily="50" charset="-128"/>
              </a:rPr>
              <a:t>友達歓迎、</a:t>
            </a:r>
            <a:r>
              <a:rPr kumimoji="1" lang="en-US" altLang="ja-JP" sz="2800" dirty="0">
                <a:latin typeface="メイリオ" panose="020B0604030504040204" pitchFamily="50" charset="-128"/>
                <a:ea typeface="メイリオ" panose="020B0604030504040204" pitchFamily="50" charset="-128"/>
              </a:rPr>
              <a:t>QR</a:t>
            </a:r>
            <a:r>
              <a:rPr kumimoji="1" lang="ja-JP" altLang="en-US" sz="2800" dirty="0">
                <a:latin typeface="メイリオ" panose="020B0604030504040204" pitchFamily="50" charset="-128"/>
                <a:ea typeface="メイリオ" panose="020B0604030504040204" pitchFamily="50" charset="-128"/>
              </a:rPr>
              <a:t>コードからもどうぞ</a:t>
            </a:r>
            <a:endParaRPr kumimoji="1" lang="en-US" altLang="ja-JP" sz="28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8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800" b="1" dirty="0">
                <a:latin typeface="メイリオ" panose="020B0604030504040204" pitchFamily="50" charset="-128"/>
                <a:ea typeface="メイリオ" panose="020B0604030504040204" pitchFamily="50" charset="-128"/>
              </a:rPr>
              <a:t>面談・ディスカッション</a:t>
            </a:r>
            <a:r>
              <a:rPr kumimoji="1" lang="en-US" altLang="ja-JP"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時間が確保できて、</a:t>
            </a:r>
            <a:br>
              <a:rPr lang="en-US" altLang="ja-JP" sz="2800" dirty="0">
                <a:latin typeface="メイリオ" panose="020B0604030504040204" pitchFamily="50" charset="-128"/>
                <a:ea typeface="メイリオ" panose="020B0604030504040204" pitchFamily="50" charset="-128"/>
              </a:rPr>
            </a:br>
            <a:r>
              <a:rPr lang="en-US" altLang="ja-JP" sz="2800" dirty="0">
                <a:latin typeface="メイリオ" panose="020B0604030504040204" pitchFamily="50" charset="-128"/>
                <a:ea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rPr>
              <a:t>難しいけれども</a:t>
            </a:r>
            <a:r>
              <a:rPr kumimoji="1" lang="ja-JP" altLang="en-US" sz="2800" dirty="0">
                <a:latin typeface="メイリオ" panose="020B0604030504040204" pitchFamily="50" charset="-128"/>
                <a:ea typeface="メイリオ" panose="020B0604030504040204" pitchFamily="50" charset="-128"/>
              </a:rPr>
              <a:t>歓迎</a:t>
            </a:r>
            <a:endParaRPr kumimoji="1" lang="en-US" altLang="ja-JP" sz="28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en-US" altLang="ja-JP" sz="28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800" b="1" dirty="0">
                <a:latin typeface="メイリオ" panose="020B0604030504040204" pitchFamily="50" charset="-128"/>
                <a:ea typeface="メイリオ" panose="020B0604030504040204" pitchFamily="50" charset="-128"/>
              </a:rPr>
              <a:t>電話</a:t>
            </a:r>
            <a:r>
              <a:rPr kumimoji="1" lang="en-US" altLang="ja-JP" sz="2800" dirty="0">
                <a:latin typeface="メイリオ" panose="020B0604030504040204" pitchFamily="50" charset="-128"/>
                <a:ea typeface="メイリオ" panose="020B0604030504040204" pitchFamily="50" charset="-128"/>
              </a:rPr>
              <a:t>:	</a:t>
            </a:r>
            <a:r>
              <a:rPr kumimoji="1" lang="ja-JP" altLang="en-US" sz="2800" b="1" dirty="0">
                <a:solidFill>
                  <a:srgbClr val="FF0000"/>
                </a:solidFill>
                <a:latin typeface="メイリオ" panose="020B0604030504040204" pitchFamily="50" charset="-128"/>
                <a:ea typeface="メイリオ" panose="020B0604030504040204" pitchFamily="50" charset="-128"/>
              </a:rPr>
              <a:t>非推奨</a:t>
            </a:r>
            <a:r>
              <a:rPr kumimoji="1" lang="en-US" altLang="ja-JP" sz="2800" dirty="0">
                <a:latin typeface="メイリオ" panose="020B0604030504040204" pitchFamily="50" charset="-128"/>
                <a:ea typeface="メイリオ" panose="020B0604030504040204" pitchFamily="50" charset="-128"/>
              </a:rPr>
              <a:t>(※ ASD</a:t>
            </a:r>
            <a:r>
              <a:rPr kumimoji="1" lang="ja-JP" altLang="en-US" sz="2800" dirty="0">
                <a:latin typeface="メイリオ" panose="020B0604030504040204" pitchFamily="50" charset="-128"/>
                <a:ea typeface="メイリオ" panose="020B0604030504040204" pitchFamily="50" charset="-128"/>
              </a:rPr>
              <a:t>の視覚優位のため</a:t>
            </a:r>
            <a:r>
              <a:rPr kumimoji="1" lang="en-US" altLang="ja-JP" sz="2800" dirty="0">
                <a:latin typeface="メイリオ" panose="020B0604030504040204" pitchFamily="50" charset="-128"/>
                <a:ea typeface="メイリオ" panose="020B0604030504040204" pitchFamily="50" charset="-128"/>
              </a:rPr>
              <a:t>)</a:t>
            </a:r>
          </a:p>
          <a:p>
            <a:pPr marL="342900" indent="-342900">
              <a:buFont typeface="Arial" panose="020B0604020202020204" pitchFamily="34" charset="0"/>
              <a:buChar char="•"/>
            </a:pPr>
            <a:endParaRPr lang="en-US" altLang="ja-JP" sz="28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800" b="1" dirty="0">
                <a:latin typeface="メイリオ" panose="020B0604030504040204" pitchFamily="50" charset="-128"/>
                <a:ea typeface="メイリオ" panose="020B0604030504040204" pitchFamily="50" charset="-128"/>
              </a:rPr>
              <a:t>資料置き場</a:t>
            </a:r>
            <a:r>
              <a:rPr lang="en-US" altLang="ja-JP" sz="2800" dirty="0">
                <a:latin typeface="メイリオ" panose="020B0604030504040204" pitchFamily="50" charset="-128"/>
                <a:ea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hlinkClick r:id="rId4"/>
              </a:rPr>
              <a:t>https://blue.mydns.jp</a:t>
            </a:r>
            <a:r>
              <a:rPr lang="ja-JP" altLang="en-US" sz="2800" dirty="0">
                <a:latin typeface="メイリオ" panose="020B0604030504040204" pitchFamily="50" charset="-128"/>
                <a:ea typeface="メイリオ" panose="020B0604030504040204" pitchFamily="50" charset="-128"/>
              </a:rPr>
              <a:t> → → → → </a:t>
            </a:r>
            <a:endParaRPr lang="en-US" altLang="ja-JP" sz="2800" dirty="0">
              <a:latin typeface="メイリオ" panose="020B0604030504040204" pitchFamily="50" charset="-128"/>
              <a:ea typeface="メイリオ" panose="020B0604030504040204" pitchFamily="50" charset="-128"/>
            </a:endParaRPr>
          </a:p>
        </p:txBody>
      </p:sp>
      <p:pic>
        <p:nvPicPr>
          <p:cNvPr id="7" name="図 6" descr="QR コード&#10;&#10;AI 生成コンテンツは誤りを含む可能性があります。">
            <a:extLst>
              <a:ext uri="{FF2B5EF4-FFF2-40B4-BE49-F238E27FC236}">
                <a16:creationId xmlns:a16="http://schemas.microsoft.com/office/drawing/2014/main" id="{C3F9B045-7337-1695-881D-4D26BE654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859" y="1870643"/>
            <a:ext cx="2057143" cy="2057143"/>
          </a:xfrm>
          <a:prstGeom prst="rect">
            <a:avLst/>
          </a:prstGeom>
        </p:spPr>
      </p:pic>
      <p:sp>
        <p:nvSpPr>
          <p:cNvPr id="8" name="日付プレースホルダー 7">
            <a:extLst>
              <a:ext uri="{FF2B5EF4-FFF2-40B4-BE49-F238E27FC236}">
                <a16:creationId xmlns:a16="http://schemas.microsoft.com/office/drawing/2014/main" id="{E9ABEF0C-DDB6-89EB-15CE-743D05994E17}"/>
              </a:ext>
            </a:extLst>
          </p:cNvPr>
          <p:cNvSpPr>
            <a:spLocks noGrp="1"/>
          </p:cNvSpPr>
          <p:nvPr>
            <p:ph type="dt" sz="half" idx="10"/>
          </p:nvPr>
        </p:nvSpPr>
        <p:spPr/>
        <p:txBody>
          <a:bodyPr/>
          <a:lstStyle/>
          <a:p>
            <a:r>
              <a:rPr lang="en-US" altLang="ja-JP"/>
              <a:t>7 Sep. 2025</a:t>
            </a:r>
            <a:endParaRPr lang="ja-JP" altLang="en-US" dirty="0"/>
          </a:p>
        </p:txBody>
      </p:sp>
      <p:sp>
        <p:nvSpPr>
          <p:cNvPr id="2" name="スライド番号プレースホルダー 1">
            <a:extLst>
              <a:ext uri="{FF2B5EF4-FFF2-40B4-BE49-F238E27FC236}">
                <a16:creationId xmlns:a16="http://schemas.microsoft.com/office/drawing/2014/main" id="{D74E2713-472C-FFE2-0262-A47F1BECAFA5}"/>
              </a:ext>
            </a:extLst>
          </p:cNvPr>
          <p:cNvSpPr>
            <a:spLocks noGrp="1"/>
          </p:cNvSpPr>
          <p:nvPr>
            <p:ph type="sldNum" sz="quarter" idx="4"/>
          </p:nvPr>
        </p:nvSpPr>
        <p:spPr/>
        <p:txBody>
          <a:bodyPr/>
          <a:lstStyle/>
          <a:p>
            <a:fld id="{0FC7BD1B-E960-41A9-9552-6F9FCDC397B9}" type="slidenum">
              <a:rPr lang="ja-JP" altLang="en-US" b="1" smtClean="0"/>
              <a:pPr/>
              <a:t>32</a:t>
            </a:fld>
            <a:r>
              <a:rPr lang="en-US" altLang="ja-JP" sz="1800"/>
              <a:t>/32</a:t>
            </a:r>
            <a:endParaRPr lang="ja-JP" altLang="en-US" sz="1800" dirty="0"/>
          </a:p>
        </p:txBody>
      </p:sp>
      <p:pic>
        <p:nvPicPr>
          <p:cNvPr id="4" name="図 3" descr="QR コード&#10;&#10;AI 生成コンテンツは誤りを含む可能性があります。">
            <a:extLst>
              <a:ext uri="{FF2B5EF4-FFF2-40B4-BE49-F238E27FC236}">
                <a16:creationId xmlns:a16="http://schemas.microsoft.com/office/drawing/2014/main" id="{2BCBC790-799C-3E9B-FB33-B37B5F8B48A0}"/>
              </a:ext>
            </a:extLst>
          </p:cNvPr>
          <p:cNvPicPr>
            <a:picLocks noChangeAspect="1"/>
          </p:cNvPicPr>
          <p:nvPr/>
        </p:nvPicPr>
        <p:blipFill>
          <a:blip r:embed="rId6">
            <a:extLst>
              <a:ext uri="{28A0092B-C50C-407E-A947-70E740481C1C}">
                <a14:useLocalDpi xmlns:a14="http://schemas.microsoft.com/office/drawing/2010/main" val="0"/>
              </a:ext>
            </a:extLst>
          </a:blip>
          <a:srcRect b="20289"/>
          <a:stretch>
            <a:fillRect/>
          </a:stretch>
        </p:blipFill>
        <p:spPr>
          <a:xfrm>
            <a:off x="9099859" y="4429512"/>
            <a:ext cx="2240280" cy="1785735"/>
          </a:xfrm>
          <a:prstGeom prst="rect">
            <a:avLst/>
          </a:prstGeom>
        </p:spPr>
      </p:pic>
    </p:spTree>
    <p:extLst>
      <p:ext uri="{BB962C8B-B14F-4D97-AF65-F5344CB8AC3E}">
        <p14:creationId xmlns:p14="http://schemas.microsoft.com/office/powerpoint/2010/main" val="223902305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A223-BB70-FCD2-BF04-7D2E21E85033}"/>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20FDCFB8-EB3F-46EB-1430-B5FB8549F3AD}"/>
              </a:ext>
            </a:extLst>
          </p:cNvPr>
          <p:cNvSpPr/>
          <p:nvPr/>
        </p:nvSpPr>
        <p:spPr>
          <a:xfrm>
            <a:off x="422012" y="1026429"/>
            <a:ext cx="10653578" cy="190754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a:t>
            </a:r>
            <a:endParaRPr kumimoji="1" lang="ja-JP" altLang="en-US" dirty="0"/>
          </a:p>
        </p:txBody>
      </p:sp>
      <p:sp>
        <p:nvSpPr>
          <p:cNvPr id="14" name="タイトル 1">
            <a:extLst>
              <a:ext uri="{FF2B5EF4-FFF2-40B4-BE49-F238E27FC236}">
                <a16:creationId xmlns:a16="http://schemas.microsoft.com/office/drawing/2014/main" id="{C4AAE1B4-DE53-5903-769B-FB723FB62855}"/>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A8F21C9A-6E3E-5AE5-11B1-1C9DFAD33FF6}"/>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835B06D7-D69A-10BB-B17F-EF2A21DB735B}"/>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2A232F56-4B7B-E740-7A66-8B1F8F34643C}"/>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0.3. </a:t>
            </a:r>
            <a:r>
              <a:rPr lang="ja-JP" altLang="en-US" sz="2400" b="1" dirty="0">
                <a:solidFill>
                  <a:srgbClr val="002060"/>
                </a:solidFill>
                <a:latin typeface="メイリオ"/>
                <a:ea typeface="メイリオ"/>
              </a:rPr>
              <a:t>きょうの講話の目的</a:t>
            </a:r>
          </a:p>
        </p:txBody>
      </p:sp>
      <p:sp>
        <p:nvSpPr>
          <p:cNvPr id="2" name="コンテンツ プレースホルダー 1">
            <a:extLst>
              <a:ext uri="{FF2B5EF4-FFF2-40B4-BE49-F238E27FC236}">
                <a16:creationId xmlns:a16="http://schemas.microsoft.com/office/drawing/2014/main" id="{7A09045A-A2E3-6717-F658-DAC3796AAC48}"/>
              </a:ext>
            </a:extLst>
          </p:cNvPr>
          <p:cNvSpPr>
            <a:spLocks noGrp="1"/>
          </p:cNvSpPr>
          <p:nvPr>
            <p:ph idx="1"/>
          </p:nvPr>
        </p:nvSpPr>
        <p:spPr>
          <a:xfrm>
            <a:off x="612647" y="1304712"/>
            <a:ext cx="10916744" cy="5012816"/>
          </a:xfrm>
        </p:spPr>
        <p:txBody>
          <a:bodyPr>
            <a:noAutofit/>
          </a:bodyPr>
          <a:lstStyle/>
          <a:p>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メンタルヘルス</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精神保健</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とは何か</a:t>
            </a:r>
            <a:r>
              <a:rPr lang="en-US" altLang="ja-JP" sz="2400" dirty="0">
                <a:latin typeface="メイリオ" panose="020B0604030504040204" pitchFamily="50" charset="-128"/>
                <a:ea typeface="メイリオ" panose="020B0604030504040204" pitchFamily="50" charset="-128"/>
              </a:rPr>
              <a:t>… / </a:t>
            </a:r>
            <a:r>
              <a:rPr lang="ja-JP" altLang="en-US" sz="2400" b="1" dirty="0">
                <a:latin typeface="メイリオ" panose="020B0604030504040204" pitchFamily="50" charset="-128"/>
                <a:ea typeface="メイリオ" panose="020B0604030504040204" pitchFamily="50" charset="-128"/>
              </a:rPr>
              <a:t>発達障害</a:t>
            </a:r>
            <a:r>
              <a:rPr lang="ja-JP" altLang="en-US" sz="2400" dirty="0">
                <a:latin typeface="メイリオ" panose="020B0604030504040204" pitchFamily="50" charset="-128"/>
                <a:ea typeface="メイリオ" panose="020B0604030504040204" pitchFamily="50" charset="-128"/>
              </a:rPr>
              <a:t>とは何か</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「実は</a:t>
            </a:r>
            <a:r>
              <a:rPr lang="ja-JP" altLang="en-US" sz="2400" b="1" dirty="0">
                <a:latin typeface="メイリオ" panose="020B0604030504040204" pitchFamily="50" charset="-128"/>
                <a:ea typeface="メイリオ" panose="020B0604030504040204" pitchFamily="50" charset="-128"/>
              </a:rPr>
              <a:t>発達障害</a:t>
            </a:r>
            <a:r>
              <a:rPr lang="ja-JP" altLang="en-US" sz="2400" dirty="0">
                <a:latin typeface="メイリオ" panose="020B0604030504040204" pitchFamily="50" charset="-128"/>
                <a:ea typeface="メイリオ" panose="020B0604030504040204" pitchFamily="50" charset="-128"/>
              </a:rPr>
              <a:t>を疑っている </a:t>
            </a: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持っているけれども</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「どのように</a:t>
            </a:r>
            <a:r>
              <a:rPr lang="ja-JP" altLang="en-US" sz="2400" b="1" dirty="0">
                <a:latin typeface="メイリオ" panose="020B0604030504040204" pitchFamily="50" charset="-128"/>
                <a:ea typeface="メイリオ" panose="020B0604030504040204" pitchFamily="50" charset="-128"/>
              </a:rPr>
              <a:t>精神疾患や発達障害</a:t>
            </a:r>
            <a:r>
              <a:rPr lang="ja-JP" altLang="en-US" sz="2400" dirty="0">
                <a:latin typeface="メイリオ" panose="020B0604030504040204" pitchFamily="50" charset="-128"/>
                <a:ea typeface="メイリオ" panose="020B0604030504040204" pitchFamily="50" charset="-128"/>
              </a:rPr>
              <a:t>を持っている人と</a:t>
            </a:r>
            <a:r>
              <a:rPr lang="ja-JP" altLang="en-US" sz="2400" b="1" dirty="0">
                <a:latin typeface="メイリオ" panose="020B0604030504040204" pitchFamily="50" charset="-128"/>
                <a:ea typeface="メイリオ" panose="020B0604030504040204" pitchFamily="50" charset="-128"/>
              </a:rPr>
              <a:t>一緒に</a:t>
            </a:r>
            <a:r>
              <a:rPr lang="ja-JP" altLang="en-US" sz="2400" dirty="0">
                <a:latin typeface="メイリオ" panose="020B0604030504040204" pitchFamily="50" charset="-128"/>
                <a:ea typeface="メイリオ" panose="020B0604030504040204" pitchFamily="50" charset="-128"/>
              </a:rPr>
              <a:t>働くべきか</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pPr marL="0" indent="0">
              <a:lnSpc>
                <a:spcPct val="100000"/>
              </a:lnSpc>
              <a:buNone/>
            </a:pPr>
            <a:r>
              <a:rPr lang="ja-JP" altLang="en-US" sz="2400" dirty="0">
                <a:latin typeface="メイリオ" panose="020B0604030504040204" pitchFamily="50" charset="-128"/>
                <a:ea typeface="メイリオ" panose="020B0604030504040204" pitchFamily="50" charset="-128"/>
              </a:rPr>
              <a:t>の悩みについての解決案として、講話を通じて社員</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一人ひとりが</a:t>
            </a:r>
            <a:r>
              <a:rPr lang="en-US" altLang="ja-JP" sz="2400" b="1" dirty="0">
                <a:solidFill>
                  <a:srgbClr val="FF0000"/>
                </a:solidFill>
                <a:latin typeface="メイリオ" panose="020B0604030504040204" pitchFamily="50" charset="-128"/>
                <a:ea typeface="メイリオ" panose="020B0604030504040204" pitchFamily="50" charset="-128"/>
              </a:rPr>
              <a:t>DE&amp;I</a:t>
            </a:r>
            <a:r>
              <a:rPr lang="en-US" altLang="ja-JP" sz="2400" dirty="0">
                <a:latin typeface="メイリオ" panose="020B0604030504040204" pitchFamily="50" charset="-128"/>
                <a:ea typeface="メイリオ" panose="020B0604030504040204" pitchFamily="50" charset="-128"/>
              </a:rPr>
              <a:t>(Diversity</a:t>
            </a:r>
            <a:r>
              <a:rPr lang="ja-JP" altLang="en-US" sz="2400" dirty="0">
                <a:latin typeface="メイリオ" panose="020B0604030504040204" pitchFamily="50" charset="-128"/>
                <a:ea typeface="メイリオ" panose="020B0604030504040204" pitchFamily="50" charset="-128"/>
              </a:rPr>
              <a:t>（多様）、</a:t>
            </a:r>
            <a:r>
              <a:rPr lang="en-US" altLang="ja-JP" sz="2400" dirty="0">
                <a:latin typeface="メイリオ" panose="020B0604030504040204" pitchFamily="50" charset="-128"/>
                <a:ea typeface="メイリオ" panose="020B0604030504040204" pitchFamily="50" charset="-128"/>
              </a:rPr>
              <a:t>Equity</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（公平）、</a:t>
            </a:r>
            <a:r>
              <a:rPr lang="en-US" altLang="ja-JP" sz="2400" dirty="0">
                <a:latin typeface="メイリオ" panose="020B0604030504040204" pitchFamily="50" charset="-128"/>
                <a:ea typeface="メイリオ" panose="020B0604030504040204" pitchFamily="50" charset="-128"/>
              </a:rPr>
              <a:t>Inclusion</a:t>
            </a:r>
            <a:r>
              <a:rPr lang="ja-JP" altLang="en-US" sz="2400" dirty="0">
                <a:latin typeface="メイリオ" panose="020B0604030504040204" pitchFamily="50" charset="-128"/>
                <a:ea typeface="メイリオ" panose="020B0604030504040204" pitchFamily="50" charset="-128"/>
              </a:rPr>
              <a:t>（包摂・ほうせつ）</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への理解</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を深め、</a:t>
            </a:r>
            <a:r>
              <a:rPr lang="ja-JP" altLang="en-US" sz="2400" dirty="0">
                <a:solidFill>
                  <a:srgbClr val="FF0000"/>
                </a:solidFill>
                <a:latin typeface="メイリオ" panose="020B0604030504040204" pitchFamily="50" charset="-128"/>
                <a:ea typeface="メイリオ" panose="020B0604030504040204" pitchFamily="50" charset="-128"/>
              </a:rPr>
              <a:t>日々の業務において、障害者などに限らず、</a:t>
            </a:r>
            <a:br>
              <a:rPr lang="en-US" altLang="ja-JP" sz="2400" dirty="0">
                <a:solidFill>
                  <a:srgbClr val="FF0000"/>
                </a:solidFill>
                <a:latin typeface="メイリオ" panose="020B0604030504040204" pitchFamily="50" charset="-128"/>
                <a:ea typeface="メイリオ" panose="020B0604030504040204" pitchFamily="50" charset="-128"/>
              </a:rPr>
            </a:br>
            <a:r>
              <a:rPr lang="ja-JP" altLang="en-US" sz="2400" b="1" dirty="0">
                <a:solidFill>
                  <a:srgbClr val="FF0000"/>
                </a:solidFill>
                <a:latin typeface="メイリオ" panose="020B0604030504040204" pitchFamily="50" charset="-128"/>
                <a:ea typeface="メイリオ" panose="020B0604030504040204" pitchFamily="50" charset="-128"/>
              </a:rPr>
              <a:t>共生社会</a:t>
            </a:r>
            <a:r>
              <a:rPr lang="ja-JP" altLang="en-US" sz="2400" dirty="0">
                <a:solidFill>
                  <a:srgbClr val="FF0000"/>
                </a:solidFill>
                <a:latin typeface="メイリオ" panose="020B0604030504040204" pitchFamily="50" charset="-128"/>
                <a:ea typeface="メイリオ" panose="020B0604030504040204" pitchFamily="50" charset="-128"/>
              </a:rPr>
              <a:t>を目指し考え、生きやすく、働きやすくなる</a:t>
            </a:r>
            <a:br>
              <a:rPr lang="en-US" altLang="ja-JP" sz="2400" dirty="0">
                <a:solidFill>
                  <a:srgbClr val="FF0000"/>
                </a:solidFill>
                <a:latin typeface="メイリオ" panose="020B0604030504040204" pitchFamily="50" charset="-128"/>
                <a:ea typeface="メイリオ" panose="020B0604030504040204" pitchFamily="50" charset="-128"/>
              </a:rPr>
            </a:br>
            <a:r>
              <a:rPr lang="ja-JP" altLang="en-US" sz="2400" dirty="0">
                <a:solidFill>
                  <a:srgbClr val="FF0000"/>
                </a:solidFill>
                <a:latin typeface="メイリオ" panose="020B0604030504040204" pitchFamily="50" charset="-128"/>
                <a:ea typeface="メイリオ" panose="020B0604030504040204" pitchFamily="50" charset="-128"/>
              </a:rPr>
              <a:t>きっかけとなればと考えます。</a:t>
            </a:r>
            <a:br>
              <a:rPr lang="en-US" altLang="ja-JP" sz="2400" dirty="0">
                <a:solidFill>
                  <a:srgbClr val="FF0000"/>
                </a:solidFill>
                <a:latin typeface="メイリオ" panose="020B0604030504040204" pitchFamily="50" charset="-128"/>
                <a:ea typeface="メイリオ" panose="020B0604030504040204" pitchFamily="50" charset="-128"/>
              </a:rPr>
            </a:br>
            <a:r>
              <a:rPr lang="ja-JP" altLang="en-US" sz="2400" dirty="0">
                <a:solidFill>
                  <a:srgbClr val="0070C0"/>
                </a:solidFill>
                <a:latin typeface="メイリオ" panose="020B0604030504040204" pitchFamily="50" charset="-128"/>
                <a:ea typeface="メイリオ" panose="020B0604030504040204" pitchFamily="50" charset="-128"/>
              </a:rPr>
              <a:t>時間とポスターのネタの都合上、私の</a:t>
            </a:r>
            <a:r>
              <a:rPr lang="ja-JP" altLang="en-US" sz="2400" b="1" dirty="0">
                <a:solidFill>
                  <a:srgbClr val="0070C0"/>
                </a:solidFill>
                <a:latin typeface="メイリオ" panose="020B0604030504040204" pitchFamily="50" charset="-128"/>
                <a:ea typeface="メイリオ" panose="020B0604030504040204" pitchFamily="50" charset="-128"/>
              </a:rPr>
              <a:t>発達障害</a:t>
            </a:r>
            <a:r>
              <a:rPr lang="en-US" altLang="ja-JP" sz="2400" b="1" dirty="0">
                <a:solidFill>
                  <a:srgbClr val="0070C0"/>
                </a:solidFill>
                <a:latin typeface="メイリオ" panose="020B0604030504040204" pitchFamily="50" charset="-128"/>
                <a:ea typeface="メイリオ" panose="020B0604030504040204" pitchFamily="50" charset="-128"/>
              </a:rPr>
              <a:t>(</a:t>
            </a:r>
            <a:r>
              <a:rPr lang="ja-JP" altLang="en-US" sz="2400" b="1" dirty="0">
                <a:solidFill>
                  <a:srgbClr val="0070C0"/>
                </a:solidFill>
                <a:latin typeface="メイリオ" panose="020B0604030504040204" pitchFamily="50" charset="-128"/>
                <a:ea typeface="メイリオ" panose="020B0604030504040204" pitchFamily="50" charset="-128"/>
              </a:rPr>
              <a:t>自閉</a:t>
            </a:r>
            <a:br>
              <a:rPr lang="en-US" altLang="ja-JP" sz="2400" b="1" dirty="0">
                <a:solidFill>
                  <a:srgbClr val="0070C0"/>
                </a:solidFill>
                <a:latin typeface="メイリオ" panose="020B0604030504040204" pitchFamily="50" charset="-128"/>
                <a:ea typeface="メイリオ" panose="020B0604030504040204" pitchFamily="50" charset="-128"/>
              </a:rPr>
            </a:br>
            <a:r>
              <a:rPr lang="ja-JP" altLang="en-US" sz="2400" b="1" dirty="0">
                <a:solidFill>
                  <a:srgbClr val="0070C0"/>
                </a:solidFill>
                <a:latin typeface="メイリオ" panose="020B0604030504040204" pitchFamily="50" charset="-128"/>
                <a:ea typeface="メイリオ" panose="020B0604030504040204" pitchFamily="50" charset="-128"/>
              </a:rPr>
              <a:t>スペクトラム症</a:t>
            </a:r>
            <a:r>
              <a:rPr lang="en-US" altLang="ja-JP" sz="2400" b="1" dirty="0">
                <a:solidFill>
                  <a:srgbClr val="0070C0"/>
                </a:solidFill>
                <a:latin typeface="メイリオ" panose="020B0604030504040204" pitchFamily="50" charset="-128"/>
                <a:ea typeface="メイリオ" panose="020B0604030504040204" pitchFamily="50" charset="-128"/>
              </a:rPr>
              <a:t>)</a:t>
            </a:r>
            <a:r>
              <a:rPr lang="ja-JP" altLang="en-US" sz="2400" dirty="0">
                <a:solidFill>
                  <a:srgbClr val="0070C0"/>
                </a:solidFill>
                <a:latin typeface="メイリオ" panose="020B0604030504040204" pitchFamily="50" charset="-128"/>
                <a:ea typeface="メイリオ" panose="020B0604030504040204" pitchFamily="50" charset="-128"/>
              </a:rPr>
              <a:t>に特化しますがお許しください。</a:t>
            </a:r>
            <a:endParaRPr lang="en-US" altLang="ja-JP" sz="2400" dirty="0">
              <a:solidFill>
                <a:srgbClr val="FF0000"/>
              </a:solidFill>
              <a:latin typeface="メイリオ" panose="020B0604030504040204" pitchFamily="50" charset="-128"/>
              <a:ea typeface="メイリオ" panose="020B0604030504040204" pitchFamily="50" charset="-128"/>
            </a:endParaRPr>
          </a:p>
        </p:txBody>
      </p:sp>
      <p:sp>
        <p:nvSpPr>
          <p:cNvPr id="7" name="日付プレースホルダー 6">
            <a:extLst>
              <a:ext uri="{FF2B5EF4-FFF2-40B4-BE49-F238E27FC236}">
                <a16:creationId xmlns:a16="http://schemas.microsoft.com/office/drawing/2014/main" id="{039EA5C1-B95F-21AD-E3C3-8C6E6BFD8334}"/>
              </a:ext>
            </a:extLst>
          </p:cNvPr>
          <p:cNvSpPr>
            <a:spLocks noGrp="1"/>
          </p:cNvSpPr>
          <p:nvPr>
            <p:ph type="dt" sz="half" idx="10"/>
          </p:nvPr>
        </p:nvSpPr>
        <p:spPr/>
        <p:txBody>
          <a:bodyPr/>
          <a:lstStyle/>
          <a:p>
            <a:r>
              <a:rPr lang="en-US" altLang="ja-JP"/>
              <a:t>7 Sep. 2025</a:t>
            </a:r>
            <a:endParaRPr lang="ja-JP" altLang="en-US" dirty="0"/>
          </a:p>
        </p:txBody>
      </p:sp>
      <p:sp>
        <p:nvSpPr>
          <p:cNvPr id="8" name="スライド番号プレースホルダー 7">
            <a:extLst>
              <a:ext uri="{FF2B5EF4-FFF2-40B4-BE49-F238E27FC236}">
                <a16:creationId xmlns:a16="http://schemas.microsoft.com/office/drawing/2014/main" id="{12A6AABF-51A0-2C66-54D2-01314EECBE5C}"/>
              </a:ext>
            </a:extLst>
          </p:cNvPr>
          <p:cNvSpPr>
            <a:spLocks noGrp="1"/>
          </p:cNvSpPr>
          <p:nvPr>
            <p:ph type="sldNum" sz="quarter" idx="4"/>
          </p:nvPr>
        </p:nvSpPr>
        <p:spPr/>
        <p:txBody>
          <a:bodyPr/>
          <a:lstStyle/>
          <a:p>
            <a:fld id="{0FC7BD1B-E960-41A9-9552-6F9FCDC397B9}" type="slidenum">
              <a:rPr lang="ja-JP" altLang="en-US" b="1" smtClean="0"/>
              <a:pPr/>
              <a:t>4</a:t>
            </a:fld>
            <a:r>
              <a:rPr lang="en-US" altLang="ja-JP" sz="1800"/>
              <a:t>/32</a:t>
            </a:r>
            <a:endParaRPr lang="ja-JP" altLang="en-US" sz="1800" dirty="0"/>
          </a:p>
        </p:txBody>
      </p:sp>
      <p:pic>
        <p:nvPicPr>
          <p:cNvPr id="11" name="図 10" descr="ロゴ が含まれている画像&#10;&#10;AI 生成コンテンツは誤りを含む可能性があります。">
            <a:extLst>
              <a:ext uri="{FF2B5EF4-FFF2-40B4-BE49-F238E27FC236}">
                <a16:creationId xmlns:a16="http://schemas.microsoft.com/office/drawing/2014/main" id="{4F1139E4-7055-6A55-ED13-2990294B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543" y="3093584"/>
            <a:ext cx="3200510" cy="3058402"/>
          </a:xfrm>
          <a:prstGeom prst="rect">
            <a:avLst/>
          </a:prstGeom>
        </p:spPr>
      </p:pic>
    </p:spTree>
    <p:extLst>
      <p:ext uri="{BB962C8B-B14F-4D97-AF65-F5344CB8AC3E}">
        <p14:creationId xmlns:p14="http://schemas.microsoft.com/office/powerpoint/2010/main" val="66229213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BD963-DB9B-DCB3-E9C5-B69789BC79D9}"/>
            </a:ext>
          </a:extLst>
        </p:cNvPr>
        <p:cNvGrpSpPr/>
        <p:nvPr/>
      </p:nvGrpSpPr>
      <p:grpSpPr>
        <a:xfrm>
          <a:off x="0" y="0"/>
          <a:ext cx="0" cy="0"/>
          <a:chOff x="0" y="0"/>
          <a:chExt cx="0" cy="0"/>
        </a:xfrm>
      </p:grpSpPr>
      <p:pic>
        <p:nvPicPr>
          <p:cNvPr id="7" name="コンテンツ プレースホルダー 4" descr="パズル、ジグソーパズル、メンタルヘルス、ヘルスケア、医学、">
            <a:extLst>
              <a:ext uri="{FF2B5EF4-FFF2-40B4-BE49-F238E27FC236}">
                <a16:creationId xmlns:a16="http://schemas.microsoft.com/office/drawing/2014/main" id="{74C6110E-6A31-9613-8CB0-07F8240A7EB0}"/>
              </a:ext>
            </a:extLst>
          </p:cNvPr>
          <p:cNvPicPr>
            <a:picLocks noGrp="1" noChangeAspect="1"/>
          </p:cNvPicPr>
          <p:nvPr>
            <p:ph sz="half" idx="1"/>
          </p:nvPr>
        </p:nvPicPr>
        <p:blipFill>
          <a:blip r:embed="rId3"/>
          <a:srcRect l="16810" t="10504" r="26281" b="-2"/>
          <a:stretch>
            <a:fillRect/>
          </a:stretch>
        </p:blipFill>
        <p:spPr>
          <a:xfrm>
            <a:off x="6300788" y="739012"/>
            <a:ext cx="5883840" cy="6137654"/>
          </a:xfrm>
          <a:prstGeom prst="rect">
            <a:avLst/>
          </a:prstGeom>
        </p:spPr>
      </p:pic>
      <p:sp>
        <p:nvSpPr>
          <p:cNvPr id="14" name="タイトル 1">
            <a:extLst>
              <a:ext uri="{FF2B5EF4-FFF2-40B4-BE49-F238E27FC236}">
                <a16:creationId xmlns:a16="http://schemas.microsoft.com/office/drawing/2014/main" id="{0781FB50-D0D9-3B72-DEBC-6CD111FE36AF}"/>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43FC48D7-350A-8AA4-601F-6115D91FA648}"/>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D1375EDE-A8B7-C673-1BB8-BADF6299B65E}"/>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7F9FED34-C80C-BBE0-F7B2-A3BF3FCE730F}"/>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0.4. </a:t>
            </a:r>
            <a:r>
              <a:rPr lang="ja-JP" altLang="en-US" sz="2400" b="1" dirty="0">
                <a:solidFill>
                  <a:srgbClr val="002060"/>
                </a:solidFill>
                <a:latin typeface="メイリオ"/>
                <a:ea typeface="メイリオ"/>
              </a:rPr>
              <a:t>構成について</a:t>
            </a:r>
          </a:p>
        </p:txBody>
      </p:sp>
      <p:sp>
        <p:nvSpPr>
          <p:cNvPr id="3" name="テキスト ボックス 2">
            <a:extLst>
              <a:ext uri="{FF2B5EF4-FFF2-40B4-BE49-F238E27FC236}">
                <a16:creationId xmlns:a16="http://schemas.microsoft.com/office/drawing/2014/main" id="{5D552B83-3EA5-7426-18A8-7B61DBAA50E2}"/>
              </a:ext>
            </a:extLst>
          </p:cNvPr>
          <p:cNvSpPr txBox="1"/>
          <p:nvPr/>
        </p:nvSpPr>
        <p:spPr>
          <a:xfrm>
            <a:off x="644495" y="1242052"/>
            <a:ext cx="6110342" cy="4673074"/>
          </a:xfrm>
          <a:prstGeom prst="rect">
            <a:avLst/>
          </a:prstGeom>
          <a:noFill/>
        </p:spPr>
        <p:txBody>
          <a:bodyPr wrap="square">
            <a:spAutoFit/>
          </a:bodyPr>
          <a:lstStyle/>
          <a:p>
            <a:pPr>
              <a:lnSpc>
                <a:spcPts val="4000"/>
              </a:lnSpc>
            </a:pPr>
            <a:r>
              <a:rPr lang="en-US" altLang="ja-JP" sz="2400" b="1" dirty="0">
                <a:solidFill>
                  <a:schemeClr val="bg1">
                    <a:lumMod val="50000"/>
                  </a:schemeClr>
                </a:solidFill>
                <a:latin typeface="メイリオ" panose="020B0604030504040204" pitchFamily="50" charset="-128"/>
                <a:ea typeface="メイリオ" panose="020B0604030504040204" pitchFamily="50" charset="-128"/>
              </a:rPr>
              <a:t>0.  </a:t>
            </a:r>
            <a:r>
              <a:rPr lang="ja-JP" altLang="en-US" sz="2400" b="1" dirty="0">
                <a:solidFill>
                  <a:schemeClr val="bg1">
                    <a:lumMod val="50000"/>
                  </a:schemeClr>
                </a:solidFill>
                <a:latin typeface="メイリオ" panose="020B0604030504040204" pitchFamily="50" charset="-128"/>
                <a:ea typeface="メイリオ" panose="020B0604030504040204" pitchFamily="50" charset="-128"/>
              </a:rPr>
              <a:t>序</a:t>
            </a:r>
            <a:endParaRPr lang="en-US" altLang="ja-JP" sz="2400" b="1" dirty="0">
              <a:solidFill>
                <a:schemeClr val="bg1">
                  <a:lumMod val="50000"/>
                </a:schemeClr>
              </a:solidFill>
              <a:latin typeface="メイリオ" panose="020B0604030504040204" pitchFamily="50" charset="-128"/>
              <a:ea typeface="メイリオ" panose="020B0604030504040204" pitchFamily="50" charset="-128"/>
            </a:endParaRPr>
          </a:p>
          <a:p>
            <a:pPr marL="514350" indent="-514350">
              <a:lnSpc>
                <a:spcPts val="4000"/>
              </a:lnSpc>
              <a:buFont typeface="+mj-lt"/>
              <a:buAutoNum type="arabicPeriod"/>
            </a:pPr>
            <a:r>
              <a:rPr lang="en-US" altLang="ja-JP" sz="2400" b="1" dirty="0" err="1">
                <a:latin typeface="メイリオ" panose="020B0604030504040204" pitchFamily="50" charset="-128"/>
                <a:ea typeface="メイリオ" panose="020B0604030504040204" pitchFamily="50" charset="-128"/>
              </a:rPr>
              <a:t>発達障害</a:t>
            </a:r>
            <a:r>
              <a:rPr lang="en-US" altLang="ja-JP" sz="2400" dirty="0" err="1">
                <a:latin typeface="メイリオ" panose="020B0604030504040204" pitchFamily="50" charset="-128"/>
                <a:ea typeface="メイリオ" panose="020B0604030504040204" pitchFamily="50" charset="-128"/>
              </a:rPr>
              <a:t>の概要と分類</a:t>
            </a:r>
            <a:r>
              <a:rPr lang="en-US" altLang="ja-JP" sz="2400" dirty="0">
                <a:latin typeface="メイリオ" panose="020B0604030504040204" pitchFamily="50" charset="-128"/>
                <a:ea typeface="メイリオ" panose="020B0604030504040204" pitchFamily="50" charset="-128"/>
              </a:rPr>
              <a:t>(p.6)</a:t>
            </a:r>
            <a:r>
              <a:rPr lang="ja-JP" altLang="en-US" sz="2400" u="sng" dirty="0">
                <a:solidFill>
                  <a:schemeClr val="accent6">
                    <a:lumMod val="75000"/>
                  </a:schemeClr>
                </a:solidFill>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pPr marL="514350" indent="-514350">
              <a:lnSpc>
                <a:spcPts val="4000"/>
              </a:lnSpc>
              <a:buFont typeface="+mj-lt"/>
              <a:buAutoNum type="arabicPeriod"/>
            </a:pPr>
            <a:r>
              <a:rPr lang="en-US" altLang="ja-JP" sz="2400" b="1" dirty="0" err="1">
                <a:latin typeface="メイリオ" panose="020B0604030504040204" pitchFamily="50" charset="-128"/>
                <a:ea typeface="メイリオ" panose="020B0604030504040204" pitchFamily="50" charset="-128"/>
              </a:rPr>
              <a:t>自閉スペクトラム</a:t>
            </a:r>
            <a:r>
              <a:rPr lang="ja-JP" altLang="en-US" sz="2400" b="1" dirty="0">
                <a:latin typeface="メイリオ" panose="020B0604030504040204" pitchFamily="50" charset="-128"/>
                <a:ea typeface="メイリオ" panose="020B0604030504040204" pitchFamily="50" charset="-128"/>
              </a:rPr>
              <a:t>症</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以下</a:t>
            </a:r>
            <a:r>
              <a:rPr lang="en-US" altLang="ja-JP" sz="2400" b="1" dirty="0">
                <a:latin typeface="メイリオ" panose="020B0604030504040204" pitchFamily="50" charset="-128"/>
                <a:ea typeface="メイリオ" panose="020B0604030504040204" pitchFamily="50" charset="-128"/>
              </a:rPr>
              <a:t>ASD</a:t>
            </a:r>
            <a:r>
              <a:rPr lang="en-US" altLang="ja-JP"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en-US" altLang="ja-JP" sz="2400" dirty="0" err="1">
                <a:latin typeface="メイリオ" panose="020B0604030504040204" pitchFamily="50" charset="-128"/>
                <a:ea typeface="メイリオ" panose="020B0604030504040204" pitchFamily="50" charset="-128"/>
              </a:rPr>
              <a:t>の特徴</a:t>
            </a:r>
            <a:r>
              <a:rPr lang="en-US" altLang="ja-JP" sz="2400" dirty="0">
                <a:latin typeface="メイリオ" panose="020B0604030504040204" pitchFamily="50" charset="-128"/>
                <a:ea typeface="メイリオ" panose="020B0604030504040204" pitchFamily="50" charset="-128"/>
              </a:rPr>
              <a:t>(p. 10)</a:t>
            </a:r>
            <a:r>
              <a:rPr lang="ja-JP" altLang="en-US" sz="2400" u="sng" dirty="0">
                <a:solidFill>
                  <a:schemeClr val="accent6">
                    <a:lumMod val="75000"/>
                  </a:schemeClr>
                </a:solidFill>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pPr marL="514350" indent="-514350">
              <a:lnSpc>
                <a:spcPts val="4000"/>
              </a:lnSpc>
              <a:buFont typeface="+mj-lt"/>
              <a:buAutoNum type="arabicPeriod"/>
            </a:pPr>
            <a:r>
              <a:rPr lang="en-US" altLang="ja-JP" sz="2400" dirty="0" err="1">
                <a:latin typeface="メイリオ" panose="020B0604030504040204" pitchFamily="50" charset="-128"/>
                <a:ea typeface="メイリオ" panose="020B0604030504040204" pitchFamily="50" charset="-128"/>
              </a:rPr>
              <a:t>ASDの</a:t>
            </a:r>
            <a:r>
              <a:rPr lang="en-US" altLang="ja-JP" sz="2400" b="1" dirty="0" err="1">
                <a:latin typeface="メイリオ" panose="020B0604030504040204" pitchFamily="50" charset="-128"/>
                <a:ea typeface="メイリオ" panose="020B0604030504040204" pitchFamily="50" charset="-128"/>
              </a:rPr>
              <a:t>原因と発症メカニズム</a:t>
            </a:r>
            <a:r>
              <a:rPr lang="en-US" altLang="ja-JP" sz="2400" dirty="0">
                <a:latin typeface="メイリオ" panose="020B0604030504040204" pitchFamily="50" charset="-128"/>
                <a:ea typeface="メイリオ" panose="020B0604030504040204" pitchFamily="50" charset="-128"/>
              </a:rPr>
              <a:t>(p. 13)</a:t>
            </a:r>
          </a:p>
          <a:p>
            <a:pPr marL="514350" indent="-514350">
              <a:lnSpc>
                <a:spcPts val="4000"/>
              </a:lnSpc>
              <a:buFont typeface="+mj-lt"/>
              <a:buAutoNum type="arabicPeriod"/>
            </a:pPr>
            <a:r>
              <a:rPr lang="en-US" altLang="ja-JP" sz="2400" dirty="0" err="1">
                <a:latin typeface="メイリオ" panose="020B0604030504040204" pitchFamily="50" charset="-128"/>
                <a:ea typeface="メイリオ" panose="020B0604030504040204" pitchFamily="50" charset="-128"/>
              </a:rPr>
              <a:t>ASDの</a:t>
            </a:r>
            <a:r>
              <a:rPr lang="en-US" altLang="ja-JP" sz="2400" b="1" dirty="0" err="1">
                <a:latin typeface="メイリオ" panose="020B0604030504040204" pitchFamily="50" charset="-128"/>
                <a:ea typeface="メイリオ" panose="020B0604030504040204" pitchFamily="50" charset="-128"/>
              </a:rPr>
              <a:t>支援と社会的取り組み</a:t>
            </a:r>
            <a:r>
              <a:rPr lang="en-US" altLang="ja-JP" sz="2400" dirty="0">
                <a:latin typeface="メイリオ" panose="020B0604030504040204" pitchFamily="50" charset="-128"/>
                <a:ea typeface="メイリオ" panose="020B0604030504040204" pitchFamily="50" charset="-128"/>
              </a:rPr>
              <a:t>(p. 17)</a:t>
            </a:r>
          </a:p>
          <a:p>
            <a:pPr marL="514350" indent="-514350">
              <a:lnSpc>
                <a:spcPts val="4000"/>
              </a:lnSpc>
              <a:buFont typeface="+mj-lt"/>
              <a:buAutoNum type="arabicPeriod"/>
            </a:pPr>
            <a:r>
              <a:rPr lang="ja-JP" altLang="en-US" sz="2400" dirty="0">
                <a:solidFill>
                  <a:srgbClr val="0070C0"/>
                </a:solidFill>
                <a:latin typeface="メイリオ" panose="020B0604030504040204" pitchFamily="50" charset="-128"/>
                <a:ea typeface="メイリオ" panose="020B0604030504040204" pitchFamily="50" charset="-128"/>
              </a:rPr>
              <a:t>筆者</a:t>
            </a:r>
            <a:r>
              <a:rPr kumimoji="1" lang="ja-JP" altLang="en-US" sz="2400" b="1" dirty="0">
                <a:solidFill>
                  <a:srgbClr val="0070C0"/>
                </a:solidFill>
                <a:latin typeface="メイリオ" panose="020B0604030504040204" pitchFamily="50" charset="-128"/>
                <a:ea typeface="メイリオ" panose="020B0604030504040204" pitchFamily="50" charset="-128"/>
              </a:rPr>
              <a:t>個人</a:t>
            </a:r>
            <a:r>
              <a:rPr kumimoji="1" lang="ja-JP" altLang="en-US" sz="2400" dirty="0">
                <a:solidFill>
                  <a:srgbClr val="0070C0"/>
                </a:solidFill>
                <a:latin typeface="メイリオ" panose="020B0604030504040204" pitchFamily="50" charset="-128"/>
                <a:ea typeface="メイリオ" panose="020B0604030504040204" pitchFamily="50" charset="-128"/>
              </a:rPr>
              <a:t>的な状況報告</a:t>
            </a:r>
            <a:r>
              <a:rPr lang="ja-JP" altLang="en-US" sz="2400" u="sng" dirty="0">
                <a:solidFill>
                  <a:srgbClr val="0070C0"/>
                </a:solidFill>
                <a:latin typeface="メイリオ" panose="020B0604030504040204" pitchFamily="50" charset="-128"/>
                <a:ea typeface="メイリオ" panose="020B0604030504040204" pitchFamily="50" charset="-128"/>
              </a:rPr>
              <a:t>☑</a:t>
            </a:r>
            <a:br>
              <a:rPr kumimoji="1" lang="en-US" altLang="ja-JP" sz="2400" dirty="0">
                <a:solidFill>
                  <a:srgbClr val="0070C0"/>
                </a:solidFill>
                <a:latin typeface="メイリオ" panose="020B0604030504040204" pitchFamily="50" charset="-128"/>
                <a:ea typeface="メイリオ" panose="020B0604030504040204" pitchFamily="50" charset="-128"/>
              </a:rPr>
            </a:br>
            <a:r>
              <a:rPr kumimoji="1" lang="en-US" altLang="ja-JP" sz="2400" dirty="0">
                <a:solidFill>
                  <a:srgbClr val="0070C0"/>
                </a:solidFill>
                <a:latin typeface="メイリオ" panose="020B0604030504040204" pitchFamily="50" charset="-128"/>
                <a:ea typeface="メイリオ" panose="020B0604030504040204" pitchFamily="50" charset="-128"/>
              </a:rPr>
              <a:t>(2</a:t>
            </a:r>
            <a:r>
              <a:rPr kumimoji="1" lang="ja-JP" altLang="en-US" sz="2400" dirty="0">
                <a:solidFill>
                  <a:srgbClr val="0070C0"/>
                </a:solidFill>
                <a:latin typeface="メイリオ" panose="020B0604030504040204" pitchFamily="50" charset="-128"/>
                <a:ea typeface="メイリオ" panose="020B0604030504040204" pitchFamily="50" charset="-128"/>
              </a:rPr>
              <a:t>回の学会発表がネタ</a:t>
            </a:r>
            <a:r>
              <a:rPr kumimoji="1" lang="en-US" altLang="ja-JP" sz="2400" dirty="0">
                <a:solidFill>
                  <a:srgbClr val="0070C0"/>
                </a:solidFill>
                <a:latin typeface="メイリオ" panose="020B0604030504040204" pitchFamily="50" charset="-128"/>
                <a:ea typeface="メイリオ" panose="020B0604030504040204" pitchFamily="50" charset="-128"/>
              </a:rPr>
              <a:t>)(</a:t>
            </a:r>
            <a:r>
              <a:rPr lang="en-US" altLang="ja-JP" sz="2400" dirty="0">
                <a:solidFill>
                  <a:srgbClr val="0070C0"/>
                </a:solidFill>
                <a:latin typeface="メイリオ" panose="020B0604030504040204" pitchFamily="50" charset="-128"/>
                <a:ea typeface="メイリオ" panose="020B0604030504040204" pitchFamily="50" charset="-128"/>
              </a:rPr>
              <a:t>p. </a:t>
            </a:r>
            <a:r>
              <a:rPr kumimoji="1" lang="en-US" altLang="ja-JP" sz="2400" dirty="0">
                <a:solidFill>
                  <a:srgbClr val="0070C0"/>
                </a:solidFill>
                <a:latin typeface="メイリオ" panose="020B0604030504040204" pitchFamily="50" charset="-128"/>
                <a:ea typeface="メイリオ" panose="020B0604030504040204" pitchFamily="50" charset="-128"/>
              </a:rPr>
              <a:t>22)</a:t>
            </a:r>
          </a:p>
          <a:p>
            <a:pPr marL="514350" indent="-514350">
              <a:lnSpc>
                <a:spcPts val="4000"/>
              </a:lnSpc>
              <a:buFont typeface="+mj-lt"/>
              <a:buAutoNum type="arabicPeriod"/>
            </a:pPr>
            <a:r>
              <a:rPr kumimoji="1" lang="ja-JP" altLang="en-US" sz="2400" dirty="0">
                <a:latin typeface="メイリオ" panose="020B0604030504040204" pitchFamily="50" charset="-128"/>
                <a:ea typeface="メイリオ" panose="020B0604030504040204" pitchFamily="50" charset="-128"/>
              </a:rPr>
              <a:t>学会報告</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おまけ</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＆締めくくり</a:t>
            </a:r>
            <a:endParaRPr kumimoji="1" lang="en-US" altLang="ja-JP" sz="2400" dirty="0">
              <a:latin typeface="メイリオ" panose="020B0604030504040204" pitchFamily="50" charset="-128"/>
              <a:ea typeface="メイリオ" panose="020B0604030504040204" pitchFamily="50" charset="-128"/>
            </a:endParaRPr>
          </a:p>
        </p:txBody>
      </p:sp>
      <p:sp>
        <p:nvSpPr>
          <p:cNvPr id="8" name="日付プレースホルダー 7">
            <a:extLst>
              <a:ext uri="{FF2B5EF4-FFF2-40B4-BE49-F238E27FC236}">
                <a16:creationId xmlns:a16="http://schemas.microsoft.com/office/drawing/2014/main" id="{2BC3FD56-7A00-2EEB-69B0-E936A9471928}"/>
              </a:ext>
            </a:extLst>
          </p:cNvPr>
          <p:cNvSpPr>
            <a:spLocks noGrp="1"/>
          </p:cNvSpPr>
          <p:nvPr>
            <p:ph type="dt" sz="half" idx="10"/>
          </p:nvPr>
        </p:nvSpPr>
        <p:spPr/>
        <p:txBody>
          <a:bodyPr/>
          <a:lstStyle/>
          <a:p>
            <a:r>
              <a:rPr lang="en-US" altLang="ja-JP"/>
              <a:t>7 Sep. 2025</a:t>
            </a:r>
            <a:endParaRPr lang="ja-JP" altLang="en-US" dirty="0"/>
          </a:p>
        </p:txBody>
      </p:sp>
      <p:sp>
        <p:nvSpPr>
          <p:cNvPr id="2" name="スライド番号プレースホルダー 1">
            <a:extLst>
              <a:ext uri="{FF2B5EF4-FFF2-40B4-BE49-F238E27FC236}">
                <a16:creationId xmlns:a16="http://schemas.microsoft.com/office/drawing/2014/main" id="{E308E98E-97CA-1FE9-C45D-02425BCCBC97}"/>
              </a:ext>
            </a:extLst>
          </p:cNvPr>
          <p:cNvSpPr>
            <a:spLocks noGrp="1"/>
          </p:cNvSpPr>
          <p:nvPr>
            <p:ph type="sldNum" sz="quarter" idx="4"/>
          </p:nvPr>
        </p:nvSpPr>
        <p:spPr/>
        <p:txBody>
          <a:bodyPr/>
          <a:lstStyle/>
          <a:p>
            <a:fld id="{0FC7BD1B-E960-41A9-9552-6F9FCDC397B9}" type="slidenum">
              <a:rPr lang="ja-JP" altLang="en-US" b="1" smtClean="0">
                <a:solidFill>
                  <a:schemeClr val="bg1"/>
                </a:solidFill>
              </a:rPr>
              <a:pPr/>
              <a:t>5</a:t>
            </a:fld>
            <a:r>
              <a:rPr lang="en-US" altLang="ja-JP" sz="1800" dirty="0">
                <a:solidFill>
                  <a:schemeClr val="bg1"/>
                </a:solidFill>
              </a:rPr>
              <a:t>/32</a:t>
            </a:r>
            <a:endParaRPr lang="ja-JP" altLang="en-US" sz="1800" dirty="0">
              <a:solidFill>
                <a:schemeClr val="bg1"/>
              </a:solidFill>
            </a:endParaRPr>
          </a:p>
        </p:txBody>
      </p:sp>
    </p:spTree>
    <p:extLst>
      <p:ext uri="{BB962C8B-B14F-4D97-AF65-F5344CB8AC3E}">
        <p14:creationId xmlns:p14="http://schemas.microsoft.com/office/powerpoint/2010/main" val="404746129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1ED6-13B5-00E6-A6DE-5E2BC48EF969}"/>
            </a:ext>
          </a:extLst>
        </p:cNvPr>
        <p:cNvGrpSpPr/>
        <p:nvPr/>
      </p:nvGrpSpPr>
      <p:grpSpPr>
        <a:xfrm>
          <a:off x="0" y="0"/>
          <a:ext cx="0" cy="0"/>
          <a:chOff x="0" y="0"/>
          <a:chExt cx="0" cy="0"/>
        </a:xfrm>
      </p:grpSpPr>
      <p:pic>
        <p:nvPicPr>
          <p:cNvPr id="8" name="図 7" descr="雲の空&#10;&#10;AI 生成コンテンツは誤りを含む可能性があります。">
            <a:extLst>
              <a:ext uri="{FF2B5EF4-FFF2-40B4-BE49-F238E27FC236}">
                <a16:creationId xmlns:a16="http://schemas.microsoft.com/office/drawing/2014/main" id="{B9D8770A-6299-C0E8-272C-E030BA8B41C2}"/>
              </a:ext>
            </a:extLst>
          </p:cNvPr>
          <p:cNvPicPr>
            <a:picLocks noChangeAspect="1"/>
          </p:cNvPicPr>
          <p:nvPr/>
        </p:nvPicPr>
        <p:blipFill>
          <a:blip r:embed="rId3">
            <a:extLst>
              <a:ext uri="{28A0092B-C50C-407E-A947-70E740481C1C}">
                <a14:useLocalDpi xmlns:a14="http://schemas.microsoft.com/office/drawing/2010/main" val="0"/>
              </a:ext>
            </a:extLst>
          </a:blip>
          <a:srcRect t="10776"/>
          <a:stretch>
            <a:fillRect/>
          </a:stretch>
        </p:blipFill>
        <p:spPr>
          <a:xfrm>
            <a:off x="0" y="739010"/>
            <a:ext cx="12192000" cy="6118989"/>
          </a:xfrm>
          <a:prstGeom prst="rect">
            <a:avLst/>
          </a:prstGeom>
        </p:spPr>
      </p:pic>
      <p:pic>
        <p:nvPicPr>
          <p:cNvPr id="3" name="図 2" descr="カレンダー&#10;&#10;AI 生成コンテンツは誤りを含む可能性があります。">
            <a:extLst>
              <a:ext uri="{FF2B5EF4-FFF2-40B4-BE49-F238E27FC236}">
                <a16:creationId xmlns:a16="http://schemas.microsoft.com/office/drawing/2014/main" id="{70FF0DB8-9615-CDC8-9336-1842A04D4C67}"/>
              </a:ext>
            </a:extLst>
          </p:cNvPr>
          <p:cNvPicPr>
            <a:picLocks noChangeAspect="1"/>
          </p:cNvPicPr>
          <p:nvPr/>
        </p:nvPicPr>
        <p:blipFill>
          <a:blip r:embed="rId4">
            <a:extLst>
              <a:ext uri="{28A0092B-C50C-407E-A947-70E740481C1C}">
                <a14:useLocalDpi xmlns:a14="http://schemas.microsoft.com/office/drawing/2010/main" val="0"/>
              </a:ext>
            </a:extLst>
          </a:blip>
          <a:srcRect t="709"/>
          <a:stretch>
            <a:fillRect/>
          </a:stretch>
        </p:blipFill>
        <p:spPr>
          <a:xfrm>
            <a:off x="7532559" y="739010"/>
            <a:ext cx="4659440" cy="6165627"/>
          </a:xfrm>
          <a:prstGeom prst="rect">
            <a:avLst/>
          </a:prstGeom>
        </p:spPr>
      </p:pic>
      <p:sp>
        <p:nvSpPr>
          <p:cNvPr id="14" name="タイトル 1">
            <a:extLst>
              <a:ext uri="{FF2B5EF4-FFF2-40B4-BE49-F238E27FC236}">
                <a16:creationId xmlns:a16="http://schemas.microsoft.com/office/drawing/2014/main" id="{69525428-DC6F-3312-FFDF-55C7D5FAB29B}"/>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6E9C4339-11D2-99C9-40EF-3FC9EE243E5F}"/>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AD40A0EB-6882-B2DF-C902-467D616AFF4B}"/>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A5B0BD74-572D-0718-D3BD-1842FDEA76C7}"/>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i="1" dirty="0">
                <a:solidFill>
                  <a:srgbClr val="002060"/>
                </a:solidFill>
                <a:latin typeface="メイリオ"/>
                <a:ea typeface="メイリオ"/>
              </a:rPr>
              <a:t>1</a:t>
            </a:r>
            <a:r>
              <a:rPr lang="en-US" altLang="ja-JP" sz="2400" b="1" dirty="0">
                <a:solidFill>
                  <a:srgbClr val="002060"/>
                </a:solidFill>
                <a:latin typeface="メイリオ"/>
                <a:ea typeface="メイリオ"/>
              </a:rPr>
              <a:t>.1. </a:t>
            </a:r>
            <a:r>
              <a:rPr lang="ja-JP" altLang="en-US" sz="2400" b="1" dirty="0">
                <a:solidFill>
                  <a:srgbClr val="002060"/>
                </a:solidFill>
                <a:latin typeface="メイリオ"/>
                <a:ea typeface="メイリオ"/>
              </a:rPr>
              <a:t>発達障害の概要と分類☑</a:t>
            </a:r>
          </a:p>
        </p:txBody>
      </p:sp>
      <p:sp>
        <p:nvSpPr>
          <p:cNvPr id="2" name="テキスト ボックス 1">
            <a:extLst>
              <a:ext uri="{FF2B5EF4-FFF2-40B4-BE49-F238E27FC236}">
                <a16:creationId xmlns:a16="http://schemas.microsoft.com/office/drawing/2014/main" id="{B6F44A1E-487E-AD10-EECA-65931024B4A6}"/>
              </a:ext>
            </a:extLst>
          </p:cNvPr>
          <p:cNvSpPr txBox="1"/>
          <p:nvPr/>
        </p:nvSpPr>
        <p:spPr>
          <a:xfrm>
            <a:off x="838200" y="977611"/>
            <a:ext cx="5971507" cy="1631216"/>
          </a:xfrm>
          <a:prstGeom prst="rect">
            <a:avLst/>
          </a:prstGeom>
          <a:noFill/>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国連の定めた世界自閉症啓発デー</a:t>
            </a:r>
            <a:r>
              <a:rPr kumimoji="1" lang="en-US" altLang="ja-JP" sz="2000" dirty="0">
                <a:latin typeface="メイリオ" panose="020B0604030504040204" pitchFamily="50" charset="-128"/>
                <a:ea typeface="メイリオ" panose="020B0604030504040204" pitchFamily="50" charset="-128"/>
              </a:rPr>
              <a:t>(4/2)</a:t>
            </a:r>
            <a:r>
              <a:rPr kumimoji="1" lang="ja-JP" altLang="en-US" sz="2000" dirty="0">
                <a:latin typeface="メイリオ" panose="020B0604030504040204" pitchFamily="50" charset="-128"/>
                <a:ea typeface="メイリオ" panose="020B0604030504040204" pitchFamily="50" charset="-128"/>
              </a:rPr>
              <a:t>のポスター</a:t>
            </a:r>
            <a:endParaRPr kumimoji="1" lang="en-US" altLang="ja-JP" sz="2000"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セサミストリートの</a:t>
            </a:r>
            <a:r>
              <a:rPr lang="ja-JP" altLang="en-US" sz="2000" b="1" dirty="0">
                <a:solidFill>
                  <a:srgbClr val="0070C0"/>
                </a:solidFill>
                <a:latin typeface="メイリオ" panose="020B0604030504040204" pitchFamily="50" charset="-128"/>
                <a:ea typeface="メイリオ" panose="020B0604030504040204" pitchFamily="50" charset="-128"/>
              </a:rPr>
              <a:t>ジュリア</a:t>
            </a:r>
            <a:r>
              <a:rPr lang="ja-JP" altLang="en-US" sz="2000" dirty="0">
                <a:latin typeface="メイリオ" panose="020B0604030504040204" pitchFamily="50" charset="-128"/>
                <a:ea typeface="メイリオ" panose="020B0604030504040204" pitchFamily="50" charset="-128"/>
              </a:rPr>
              <a:t>が中心</a:t>
            </a:r>
            <a:r>
              <a:rPr lang="en-US" altLang="ja-JP" sz="2000" dirty="0">
                <a:latin typeface="メイリオ" panose="020B0604030504040204" pitchFamily="50" charset="-128"/>
                <a:ea typeface="メイリオ" panose="020B0604030504040204" pitchFamily="50" charset="-128"/>
              </a:rPr>
              <a:t>)(2025)</a:t>
            </a:r>
          </a:p>
          <a:p>
            <a:endParaRPr lang="en-US" altLang="ja-JP" sz="2000" dirty="0">
              <a:latin typeface="メイリオ" panose="020B0604030504040204" pitchFamily="50" charset="-128"/>
              <a:ea typeface="メイリオ" panose="020B0604030504040204" pitchFamily="50" charset="-128"/>
            </a:endParaRPr>
          </a:p>
          <a:p>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ジュリアは</a:t>
            </a:r>
            <a:r>
              <a:rPr kumimoji="1" lang="ja-JP" altLang="en-US" sz="2000" b="1" dirty="0">
                <a:solidFill>
                  <a:srgbClr val="0070C0"/>
                </a:solidFill>
                <a:latin typeface="メイリオ" panose="020B0604030504040204" pitchFamily="50" charset="-128"/>
                <a:ea typeface="メイリオ" panose="020B0604030504040204" pitchFamily="50" charset="-128"/>
              </a:rPr>
              <a:t>自閉症</a:t>
            </a:r>
            <a:r>
              <a:rPr kumimoji="1" lang="ja-JP" altLang="en-US" sz="2000" dirty="0">
                <a:latin typeface="メイリオ" panose="020B0604030504040204" pitchFamily="50" charset="-128"/>
                <a:ea typeface="メイリオ" panose="020B0604030504040204" pitchFamily="50" charset="-128"/>
              </a:rPr>
              <a:t>を持っているキャラクター</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日本自閉症協会などより</a:t>
            </a:r>
            <a:endParaRPr kumimoji="1" lang="en-US" altLang="ja-JP" sz="2000" dirty="0">
              <a:latin typeface="メイリオ" panose="020B0604030504040204" pitchFamily="50" charset="-128"/>
              <a:ea typeface="メイリオ" panose="020B0604030504040204" pitchFamily="50" charset="-128"/>
            </a:endParaRPr>
          </a:p>
        </p:txBody>
      </p:sp>
      <p:sp>
        <p:nvSpPr>
          <p:cNvPr id="7" name="日付プレースホルダー 6">
            <a:extLst>
              <a:ext uri="{FF2B5EF4-FFF2-40B4-BE49-F238E27FC236}">
                <a16:creationId xmlns:a16="http://schemas.microsoft.com/office/drawing/2014/main" id="{C06BAE55-70A0-A888-46B0-E80CA8F10356}"/>
              </a:ext>
            </a:extLst>
          </p:cNvPr>
          <p:cNvSpPr>
            <a:spLocks noGrp="1"/>
          </p:cNvSpPr>
          <p:nvPr>
            <p:ph type="dt" sz="half" idx="10"/>
          </p:nvPr>
        </p:nvSpPr>
        <p:spPr/>
        <p:txBody>
          <a:bodyPr/>
          <a:lstStyle/>
          <a:p>
            <a:r>
              <a:rPr lang="en-US" altLang="ja-JP"/>
              <a:t>7 Sep. 2025</a:t>
            </a:r>
            <a:endParaRPr lang="ja-JP" altLang="en-US" dirty="0"/>
          </a:p>
        </p:txBody>
      </p:sp>
      <p:sp>
        <p:nvSpPr>
          <p:cNvPr id="9" name="スライド番号プレースホルダー 8">
            <a:extLst>
              <a:ext uri="{FF2B5EF4-FFF2-40B4-BE49-F238E27FC236}">
                <a16:creationId xmlns:a16="http://schemas.microsoft.com/office/drawing/2014/main" id="{5A4BACF8-AABD-61E0-145E-BA8CB3F0BDC9}"/>
              </a:ext>
            </a:extLst>
          </p:cNvPr>
          <p:cNvSpPr>
            <a:spLocks noGrp="1"/>
          </p:cNvSpPr>
          <p:nvPr>
            <p:ph type="sldNum" sz="quarter" idx="4"/>
          </p:nvPr>
        </p:nvSpPr>
        <p:spPr/>
        <p:txBody>
          <a:bodyPr/>
          <a:lstStyle/>
          <a:p>
            <a:fld id="{0FC7BD1B-E960-41A9-9552-6F9FCDC397B9}" type="slidenum">
              <a:rPr lang="ja-JP" altLang="en-US" b="1" smtClean="0">
                <a:solidFill>
                  <a:schemeClr val="bg1"/>
                </a:solidFill>
              </a:rPr>
              <a:pPr/>
              <a:t>6</a:t>
            </a:fld>
            <a:r>
              <a:rPr lang="en-US" altLang="ja-JP" sz="1800" dirty="0">
                <a:solidFill>
                  <a:schemeClr val="bg1"/>
                </a:solidFill>
              </a:rPr>
              <a:t>/32</a:t>
            </a:r>
            <a:endParaRPr lang="ja-JP" altLang="en-US" sz="1800" dirty="0">
              <a:solidFill>
                <a:schemeClr val="bg1"/>
              </a:solidFill>
            </a:endParaRPr>
          </a:p>
        </p:txBody>
      </p:sp>
    </p:spTree>
    <p:extLst>
      <p:ext uri="{BB962C8B-B14F-4D97-AF65-F5344CB8AC3E}">
        <p14:creationId xmlns:p14="http://schemas.microsoft.com/office/powerpoint/2010/main" val="232873198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FA2BF-BD03-DD3F-5601-5C120AE500E9}"/>
            </a:ext>
          </a:extLst>
        </p:cNvPr>
        <p:cNvGrpSpPr/>
        <p:nvPr/>
      </p:nvGrpSpPr>
      <p:grpSpPr>
        <a:xfrm>
          <a:off x="0" y="0"/>
          <a:ext cx="0" cy="0"/>
          <a:chOff x="0" y="0"/>
          <a:chExt cx="0" cy="0"/>
        </a:xfrm>
      </p:grpSpPr>
      <p:pic>
        <p:nvPicPr>
          <p:cNvPr id="7" name="コンテンツ プレースホルダー 4" descr="黄色いボールでできた脳">
            <a:extLst>
              <a:ext uri="{FF2B5EF4-FFF2-40B4-BE49-F238E27FC236}">
                <a16:creationId xmlns:a16="http://schemas.microsoft.com/office/drawing/2014/main" id="{4F40CD28-08FF-6392-7B7F-F8EB50766809}"/>
              </a:ext>
            </a:extLst>
          </p:cNvPr>
          <p:cNvPicPr>
            <a:picLocks noGrp="1" noChangeAspect="1"/>
          </p:cNvPicPr>
          <p:nvPr>
            <p:ph sz="half" idx="1"/>
          </p:nvPr>
        </p:nvPicPr>
        <p:blipFill>
          <a:blip r:embed="rId3"/>
          <a:srcRect l="34988" t="10770" r="32775" b="489"/>
          <a:stretch>
            <a:fillRect/>
          </a:stretch>
        </p:blipFill>
        <p:spPr>
          <a:xfrm>
            <a:off x="9047728" y="739010"/>
            <a:ext cx="3144272" cy="6118989"/>
          </a:xfrm>
          <a:prstGeom prst="rect">
            <a:avLst/>
          </a:prstGeom>
        </p:spPr>
      </p:pic>
      <p:sp>
        <p:nvSpPr>
          <p:cNvPr id="14" name="タイトル 1">
            <a:extLst>
              <a:ext uri="{FF2B5EF4-FFF2-40B4-BE49-F238E27FC236}">
                <a16:creationId xmlns:a16="http://schemas.microsoft.com/office/drawing/2014/main" id="{D3FC9843-9938-B68A-7431-EF1F79F59320}"/>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DFD21E1E-84B0-DD92-87C0-D7D697742796}"/>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E50452D8-5BD7-1CDE-3883-63FACCAF1B8C}"/>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3F7A9161-6BE4-599E-59D7-D69DAEB85AF4}"/>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1.2. </a:t>
            </a:r>
            <a:r>
              <a:rPr lang="ja-JP" altLang="en-US" sz="2400" b="1" dirty="0">
                <a:solidFill>
                  <a:srgbClr val="002060"/>
                </a:solidFill>
                <a:latin typeface="メイリオ"/>
                <a:ea typeface="メイリオ"/>
              </a:rPr>
              <a:t>発達障害とは何か☑</a:t>
            </a:r>
          </a:p>
        </p:txBody>
      </p:sp>
      <p:sp>
        <p:nvSpPr>
          <p:cNvPr id="3" name="テキスト ボックス 2">
            <a:extLst>
              <a:ext uri="{FF2B5EF4-FFF2-40B4-BE49-F238E27FC236}">
                <a16:creationId xmlns:a16="http://schemas.microsoft.com/office/drawing/2014/main" id="{C39E393C-D7DE-65C3-3312-6B8DA608B4D7}"/>
              </a:ext>
            </a:extLst>
          </p:cNvPr>
          <p:cNvSpPr txBox="1"/>
          <p:nvPr/>
        </p:nvSpPr>
        <p:spPr>
          <a:xfrm>
            <a:off x="289491" y="1166842"/>
            <a:ext cx="9076182" cy="4893647"/>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発達障害の特性</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神経の発達</a:t>
            </a:r>
            <a:r>
              <a:rPr lang="ja-JP" altLang="en-US" sz="2400" dirty="0">
                <a:latin typeface="メイリオ" panose="020B0604030504040204" pitchFamily="50" charset="-128"/>
                <a:ea typeface="メイリオ" panose="020B0604030504040204" pitchFamily="50" charset="-128"/>
              </a:rPr>
              <a:t>に関わる障害で、</a:t>
            </a:r>
            <a:r>
              <a:rPr lang="ja-JP" altLang="en-US" sz="2400" b="1" dirty="0">
                <a:solidFill>
                  <a:srgbClr val="FF0000"/>
                </a:solidFill>
                <a:latin typeface="メイリオ" panose="020B0604030504040204" pitchFamily="50" charset="-128"/>
                <a:ea typeface="メイリオ" panose="020B0604030504040204" pitchFamily="50" charset="-128"/>
              </a:rPr>
              <a:t>社会性やコミュニケーション</a:t>
            </a:r>
            <a:r>
              <a:rPr lang="ja-JP" altLang="en-US" sz="2400" dirty="0">
                <a:latin typeface="メイリオ" panose="020B0604030504040204" pitchFamily="50" charset="-128"/>
                <a:ea typeface="メイリオ" panose="020B0604030504040204" pitchFamily="50" charset="-128"/>
              </a:rPr>
              <a:t>に</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影響を与え、生涯にわたり、</a:t>
            </a:r>
            <a:r>
              <a:rPr lang="ja-JP" altLang="en-US" sz="2400" b="1" dirty="0">
                <a:solidFill>
                  <a:srgbClr val="FF0000"/>
                </a:solidFill>
                <a:latin typeface="メイリオ" panose="020B0604030504040204" pitchFamily="50" charset="-128"/>
                <a:ea typeface="メイリオ" panose="020B0604030504040204" pitchFamily="50" charset="-128"/>
              </a:rPr>
              <a:t>多様な表われ方</a:t>
            </a:r>
            <a:r>
              <a:rPr lang="ja-JP" altLang="en-US" sz="2400" dirty="0">
                <a:latin typeface="メイリオ" panose="020B0604030504040204" pitchFamily="50" charset="-128"/>
                <a:ea typeface="メイリオ" panose="020B0604030504040204" pitchFamily="50" charset="-128"/>
              </a:rPr>
              <a:t>を示す。</a:t>
            </a:r>
            <a:endParaRPr lang="en-US" altLang="ja-JP" sz="2400"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endParaRPr lang="en-US" altLang="ja-JP" sz="2400" dirty="0">
              <a:latin typeface="メイリオ" panose="020B0604030504040204" pitchFamily="50" charset="-128"/>
              <a:ea typeface="メイリオ" panose="020B0604030504040204" pitchFamily="50" charset="-128"/>
            </a:endParaRPr>
          </a:p>
          <a:p>
            <a:pPr marL="0" lvl="1" indent="0">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現在多くの職場などで対応が求められるテーマ</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・（会社側）</a:t>
            </a:r>
            <a:r>
              <a:rPr lang="ja-JP" altLang="en-US" sz="2400" dirty="0">
                <a:latin typeface="メイリオ" panose="020B0604030504040204" pitchFamily="50" charset="-128"/>
                <a:ea typeface="メイリオ" panose="020B0604030504040204" pitchFamily="50" charset="-128"/>
              </a:rPr>
              <a:t>管理部門・関連部署などでも</a:t>
            </a:r>
            <a:r>
              <a:rPr lang="ja-JP" altLang="en-US" sz="2400" b="1" u="sng" dirty="0">
                <a:solidFill>
                  <a:srgbClr val="FF0000"/>
                </a:solidFill>
                <a:latin typeface="メイリオ" panose="020B0604030504040204" pitchFamily="50" charset="-128"/>
                <a:ea typeface="メイリオ" panose="020B0604030504040204" pitchFamily="50" charset="-128"/>
              </a:rPr>
              <a:t>理解と配慮</a:t>
            </a:r>
            <a:r>
              <a:rPr lang="ja-JP" altLang="en-US" sz="2400" dirty="0">
                <a:latin typeface="メイリオ" panose="020B0604030504040204" pitchFamily="50" charset="-128"/>
                <a:ea typeface="メイリオ" panose="020B0604030504040204" pitchFamily="50" charset="-128"/>
              </a:rPr>
              <a:t>が必要と</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されている。</a:t>
            </a:r>
            <a:endParaRPr lang="en-US" altLang="ja-JP" sz="2400" dirty="0">
              <a:latin typeface="メイリオ" panose="020B0604030504040204" pitchFamily="50" charset="-128"/>
              <a:ea typeface="メイリオ" panose="020B0604030504040204" pitchFamily="50" charset="-128"/>
            </a:endParaRPr>
          </a:p>
          <a:p>
            <a:pPr marL="0" lvl="1" indent="0">
              <a:buNone/>
            </a:pPr>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（自分側）</a:t>
            </a:r>
            <a:r>
              <a:rPr lang="ja-JP" altLang="en-US" sz="2400" dirty="0">
                <a:latin typeface="メイリオ" panose="020B0604030504040204" pitchFamily="50" charset="-128"/>
                <a:ea typeface="メイリオ" panose="020B0604030504040204" pitchFamily="50" charset="-128"/>
              </a:rPr>
              <a:t>大人になって</a:t>
            </a:r>
            <a:r>
              <a:rPr lang="ja-JP" altLang="en-US" sz="2400" b="1" dirty="0">
                <a:solidFill>
                  <a:srgbClr val="FF0000"/>
                </a:solidFill>
                <a:latin typeface="メイリオ" panose="020B0604030504040204" pitchFamily="50" charset="-128"/>
                <a:ea typeface="メイリオ" panose="020B0604030504040204" pitchFamily="50" charset="-128"/>
              </a:rPr>
              <a:t>「自分も発達障害ではないか」</a:t>
            </a:r>
            <a:endParaRPr lang="en-US" altLang="ja-JP" sz="2400" b="1" dirty="0">
              <a:solidFill>
                <a:srgbClr val="FF0000"/>
              </a:solidFill>
              <a:latin typeface="メイリオ" panose="020B0604030504040204" pitchFamily="50" charset="-128"/>
              <a:ea typeface="メイリオ" panose="020B0604030504040204" pitchFamily="50" charset="-128"/>
            </a:endParaRPr>
          </a:p>
          <a:p>
            <a:pPr marL="0" lvl="1" indent="0">
              <a:buNone/>
            </a:pPr>
            <a:r>
              <a:rPr lang="ja-JP" altLang="en-US" sz="2400" dirty="0">
                <a:latin typeface="メイリオ" panose="020B0604030504040204" pitchFamily="50" charset="-128"/>
                <a:ea typeface="メイリオ" panose="020B0604030504040204" pitchFamily="50" charset="-128"/>
              </a:rPr>
              <a:t>　と悩み、医療機関などを訪れる人が増加している。</a:t>
            </a:r>
            <a:endParaRPr lang="en-US" altLang="ja-JP" sz="2400" dirty="0">
              <a:latin typeface="メイリオ" panose="020B0604030504040204" pitchFamily="50" charset="-128"/>
              <a:ea typeface="メイリオ" panose="020B0604030504040204" pitchFamily="50" charset="-128"/>
            </a:endParaRPr>
          </a:p>
          <a:p>
            <a:pPr marL="0" lvl="1" indent="0">
              <a:buNone/>
            </a:pPr>
            <a:endParaRPr lang="en-US" altLang="ja-JP" sz="2400" b="1"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発達障害の持つ人が、会社など適応できずに</a:t>
            </a:r>
            <a:endParaRPr lang="en-US" altLang="ja-JP" sz="2400" b="1" u="sng"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r>
              <a:rPr lang="ja-JP" altLang="en-US" sz="2400" b="1" u="sng" dirty="0">
                <a:solidFill>
                  <a:srgbClr val="FF0000"/>
                </a:solidFill>
                <a:latin typeface="メイリオ" panose="020B0604030504040204" pitchFamily="50" charset="-128"/>
                <a:ea typeface="メイリオ" panose="020B0604030504040204" pitchFamily="50" charset="-128"/>
              </a:rPr>
              <a:t>精神疾患</a:t>
            </a:r>
            <a:r>
              <a:rPr lang="ja-JP" altLang="en-US" sz="2400" b="1" u="sng" dirty="0">
                <a:latin typeface="メイリオ" panose="020B0604030504040204" pitchFamily="50" charset="-128"/>
                <a:ea typeface="メイリオ" panose="020B0604030504040204" pitchFamily="50" charset="-128"/>
              </a:rPr>
              <a:t>などの</a:t>
            </a:r>
            <a:r>
              <a:rPr lang="en-US" altLang="ja-JP" sz="2400" b="1" u="sng" dirty="0">
                <a:solidFill>
                  <a:srgbClr val="FF0000"/>
                </a:solidFill>
                <a:latin typeface="メイリオ" panose="020B0604030504040204" pitchFamily="50" charset="-128"/>
                <a:ea typeface="メイリオ" panose="020B0604030504040204" pitchFamily="50" charset="-128"/>
              </a:rPr>
              <a:t>2</a:t>
            </a:r>
            <a:r>
              <a:rPr lang="ja-JP" altLang="en-US" sz="2400" b="1" u="sng" dirty="0">
                <a:solidFill>
                  <a:srgbClr val="FF0000"/>
                </a:solidFill>
                <a:latin typeface="メイリオ" panose="020B0604030504040204" pitchFamily="50" charset="-128"/>
                <a:ea typeface="メイリオ" panose="020B0604030504040204" pitchFamily="50" charset="-128"/>
              </a:rPr>
              <a:t>次障害</a:t>
            </a:r>
            <a:r>
              <a:rPr lang="ja-JP" altLang="en-US" sz="2400" b="1" u="sng" dirty="0">
                <a:latin typeface="メイリオ" panose="020B0604030504040204" pitchFamily="50" charset="-128"/>
                <a:ea typeface="メイリオ" panose="020B0604030504040204" pitchFamily="50" charset="-128"/>
              </a:rPr>
              <a:t>を引き起こすこともある</a:t>
            </a:r>
            <a:r>
              <a:rPr lang="ja-JP" altLang="en-US" sz="2400" b="1" dirty="0">
                <a:latin typeface="メイリオ" panose="020B0604030504040204" pitchFamily="50" charset="-128"/>
                <a:ea typeface="メイリオ" panose="020B0604030504040204" pitchFamily="50" charset="-128"/>
              </a:rPr>
              <a:t>：</a:t>
            </a:r>
            <a:br>
              <a:rPr lang="en-US" altLang="ja-JP" sz="2400" b="1"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（精神疾患を持つことで→世界メンタルヘルスデーに関連）</a:t>
            </a:r>
            <a:endParaRPr lang="en-US" altLang="ja-JP" sz="2400" dirty="0">
              <a:latin typeface="メイリオ" panose="020B0604030504040204" pitchFamily="50" charset="-128"/>
              <a:ea typeface="メイリオ" panose="020B0604030504040204" pitchFamily="50" charset="-128"/>
            </a:endParaRPr>
          </a:p>
        </p:txBody>
      </p:sp>
      <p:sp>
        <p:nvSpPr>
          <p:cNvPr id="8" name="日付プレースホルダー 7">
            <a:extLst>
              <a:ext uri="{FF2B5EF4-FFF2-40B4-BE49-F238E27FC236}">
                <a16:creationId xmlns:a16="http://schemas.microsoft.com/office/drawing/2014/main" id="{D8CC0249-A6D0-0FB9-C565-10E9E096AB83}"/>
              </a:ext>
            </a:extLst>
          </p:cNvPr>
          <p:cNvSpPr>
            <a:spLocks noGrp="1"/>
          </p:cNvSpPr>
          <p:nvPr>
            <p:ph type="dt" sz="half" idx="10"/>
          </p:nvPr>
        </p:nvSpPr>
        <p:spPr/>
        <p:txBody>
          <a:bodyPr/>
          <a:lstStyle/>
          <a:p>
            <a:r>
              <a:rPr lang="en-US" altLang="ja-JP"/>
              <a:t>7 Sep. 2025</a:t>
            </a:r>
            <a:endParaRPr lang="ja-JP" altLang="en-US" dirty="0"/>
          </a:p>
        </p:txBody>
      </p:sp>
      <p:sp>
        <p:nvSpPr>
          <p:cNvPr id="2" name="スライド番号プレースホルダー 1">
            <a:extLst>
              <a:ext uri="{FF2B5EF4-FFF2-40B4-BE49-F238E27FC236}">
                <a16:creationId xmlns:a16="http://schemas.microsoft.com/office/drawing/2014/main" id="{C2D8A93F-360E-2D75-3563-EDF400AC960B}"/>
              </a:ext>
            </a:extLst>
          </p:cNvPr>
          <p:cNvSpPr>
            <a:spLocks noGrp="1"/>
          </p:cNvSpPr>
          <p:nvPr>
            <p:ph type="sldNum" sz="quarter" idx="4"/>
          </p:nvPr>
        </p:nvSpPr>
        <p:spPr/>
        <p:txBody>
          <a:bodyPr/>
          <a:lstStyle/>
          <a:p>
            <a:fld id="{0FC7BD1B-E960-41A9-9552-6F9FCDC397B9}" type="slidenum">
              <a:rPr lang="ja-JP" altLang="en-US" b="1" smtClean="0"/>
              <a:pPr/>
              <a:t>7</a:t>
            </a:fld>
            <a:r>
              <a:rPr lang="en-US" altLang="ja-JP" sz="1800"/>
              <a:t>/32</a:t>
            </a:r>
            <a:endParaRPr lang="ja-JP" altLang="en-US" sz="1800" dirty="0"/>
          </a:p>
        </p:txBody>
      </p:sp>
    </p:spTree>
    <p:extLst>
      <p:ext uri="{BB962C8B-B14F-4D97-AF65-F5344CB8AC3E}">
        <p14:creationId xmlns:p14="http://schemas.microsoft.com/office/powerpoint/2010/main" val="36193083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34D2-2FB2-06AF-13F8-4C99D2C3CAE5}"/>
            </a:ext>
          </a:extLst>
        </p:cNvPr>
        <p:cNvGrpSpPr/>
        <p:nvPr/>
      </p:nvGrpSpPr>
      <p:grpSpPr>
        <a:xfrm>
          <a:off x="0" y="0"/>
          <a:ext cx="0" cy="0"/>
          <a:chOff x="0" y="0"/>
          <a:chExt cx="0" cy="0"/>
        </a:xfrm>
      </p:grpSpPr>
      <p:sp>
        <p:nvSpPr>
          <p:cNvPr id="14" name="タイトル 1">
            <a:extLst>
              <a:ext uri="{FF2B5EF4-FFF2-40B4-BE49-F238E27FC236}">
                <a16:creationId xmlns:a16="http://schemas.microsoft.com/office/drawing/2014/main" id="{EB3B4DD4-8C56-742D-F87B-A5A621DFD4C7}"/>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20FF2C36-A9A2-39A8-A130-3B4958A32EFE}"/>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FCA46FD5-8C01-EC89-B8FD-A864EE8F2168}"/>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84354C51-FA94-40FC-51A0-E1ADC1918C5C}"/>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effectLst/>
                <a:latin typeface="メイリオ" panose="020B0604030504040204" pitchFamily="50" charset="-128"/>
                <a:ea typeface="メイリオ" panose="020B0604030504040204" pitchFamily="50" charset="-128"/>
              </a:rPr>
              <a:t>1.2.1. </a:t>
            </a:r>
            <a:r>
              <a:rPr lang="ja-JP" altLang="en-US" sz="2400" b="1" dirty="0">
                <a:solidFill>
                  <a:srgbClr val="002060"/>
                </a:solidFill>
                <a:effectLst/>
                <a:latin typeface="メイリオ" panose="020B0604030504040204" pitchFamily="50" charset="-128"/>
                <a:ea typeface="メイリオ" panose="020B0604030504040204" pitchFamily="50" charset="-128"/>
              </a:rPr>
              <a:t>代表的な発達障害のタイプ</a:t>
            </a:r>
            <a:endParaRPr lang="ja-JP" altLang="en-US" sz="2400" b="1" dirty="0">
              <a:solidFill>
                <a:srgbClr val="002060"/>
              </a:solidFill>
              <a:latin typeface="メイリオ"/>
              <a:ea typeface="メイリオ"/>
            </a:endParaRPr>
          </a:p>
        </p:txBody>
      </p:sp>
      <p:sp>
        <p:nvSpPr>
          <p:cNvPr id="3" name="テキスト ボックス 2">
            <a:extLst>
              <a:ext uri="{FF2B5EF4-FFF2-40B4-BE49-F238E27FC236}">
                <a16:creationId xmlns:a16="http://schemas.microsoft.com/office/drawing/2014/main" id="{6026F5F3-CC65-4E43-C693-1FE6948A41F7}"/>
              </a:ext>
            </a:extLst>
          </p:cNvPr>
          <p:cNvSpPr txBox="1"/>
          <p:nvPr/>
        </p:nvSpPr>
        <p:spPr>
          <a:xfrm>
            <a:off x="365760" y="938273"/>
            <a:ext cx="8595360" cy="4893647"/>
          </a:xfrm>
          <a:prstGeom prst="rect">
            <a:avLst/>
          </a:prstGeom>
          <a:noFill/>
        </p:spPr>
        <p:txBody>
          <a:bodyPr wrap="square">
            <a:spAutoFit/>
          </a:bodyPr>
          <a:lstStyle/>
          <a:p>
            <a:pPr marL="0" indent="0">
              <a:spcBef>
                <a:spcPts val="2500"/>
              </a:spcBef>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solidFill>
                  <a:srgbClr val="FF0000"/>
                </a:solidFill>
                <a:latin typeface="メイリオ" panose="020B0604030504040204" pitchFamily="50" charset="-128"/>
                <a:ea typeface="メイリオ" panose="020B0604030504040204" pitchFamily="50" charset="-128"/>
              </a:rPr>
              <a:t>自閉スペクトラム症</a:t>
            </a:r>
            <a:r>
              <a:rPr lang="en-US" altLang="ja-JP" sz="2400" b="1" u="sng" dirty="0">
                <a:solidFill>
                  <a:srgbClr val="FF0000"/>
                </a:solidFill>
                <a:latin typeface="メイリオ" panose="020B0604030504040204" pitchFamily="50" charset="-128"/>
                <a:ea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rPr>
              <a:t>(</a:t>
            </a:r>
            <a:r>
              <a:rPr lang="en-US" altLang="ja-JP" sz="2400" b="1" u="sng" dirty="0">
                <a:solidFill>
                  <a:srgbClr val="FF0000"/>
                </a:solidFill>
                <a:latin typeface="メイリオ" panose="020B0604030504040204" pitchFamily="50" charset="-128"/>
                <a:ea typeface="メイリオ" panose="020B0604030504040204" pitchFamily="50" charset="-128"/>
              </a:rPr>
              <a:t>ASD,</a:t>
            </a:r>
            <a:r>
              <a:rPr lang="ja-JP" altLang="en-US" sz="2400" b="1" u="sng" dirty="0">
                <a:solidFill>
                  <a:srgbClr val="FF0000"/>
                </a:solidFill>
                <a:latin typeface="メイリオ" panose="020B0604030504040204" pitchFamily="50" charset="-128"/>
                <a:ea typeface="メイリオ" panose="020B0604030504040204" pitchFamily="50" charset="-128"/>
              </a:rPr>
              <a:t> </a:t>
            </a:r>
            <a:r>
              <a:rPr lang="en-US" altLang="ja-JP" sz="2400" u="sng" dirty="0">
                <a:solidFill>
                  <a:srgbClr val="FF0000"/>
                </a:solidFill>
                <a:latin typeface="メイリオ" panose="020B0604030504040204" pitchFamily="50" charset="-128"/>
                <a:ea typeface="メイリオ" panose="020B0604030504040204" pitchFamily="50" charset="-128"/>
              </a:rPr>
              <a:t>Autism</a:t>
            </a:r>
            <a:r>
              <a:rPr lang="ja-JP" altLang="en-US" sz="2400" u="sng" dirty="0">
                <a:solidFill>
                  <a:srgbClr val="FF0000"/>
                </a:solidFill>
                <a:latin typeface="メイリオ" panose="020B0604030504040204" pitchFamily="50" charset="-128"/>
                <a:ea typeface="メイリオ" panose="020B0604030504040204" pitchFamily="50" charset="-128"/>
              </a:rPr>
              <a:t> </a:t>
            </a:r>
            <a:r>
              <a:rPr lang="en-US" altLang="ja-JP" sz="2400" u="sng" dirty="0">
                <a:solidFill>
                  <a:srgbClr val="FF0000"/>
                </a:solidFill>
                <a:latin typeface="メイリオ" panose="020B0604030504040204" pitchFamily="50" charset="-128"/>
                <a:ea typeface="メイリオ" panose="020B0604030504040204" pitchFamily="50" charset="-128"/>
              </a:rPr>
              <a:t>Spectrum</a:t>
            </a:r>
            <a:r>
              <a:rPr lang="ja-JP" altLang="en-US" sz="2400" u="sng" dirty="0">
                <a:solidFill>
                  <a:srgbClr val="FF0000"/>
                </a:solidFill>
                <a:latin typeface="メイリオ" panose="020B0604030504040204" pitchFamily="50" charset="-128"/>
                <a:ea typeface="メイリオ" panose="020B0604030504040204" pitchFamily="50" charset="-128"/>
              </a:rPr>
              <a:t> </a:t>
            </a:r>
            <a:r>
              <a:rPr lang="en-US" altLang="ja-JP" sz="2400" u="sng" dirty="0">
                <a:solidFill>
                  <a:srgbClr val="FF0000"/>
                </a:solidFill>
                <a:latin typeface="メイリオ" panose="020B0604030504040204" pitchFamily="50" charset="-128"/>
                <a:ea typeface="メイリオ" panose="020B0604030504040204" pitchFamily="50" charset="-128"/>
              </a:rPr>
              <a:t>Disorder</a:t>
            </a:r>
            <a:r>
              <a:rPr lang="ja-JP" altLang="en-US" sz="2400" b="1" dirty="0">
                <a:solidFill>
                  <a:srgbClr val="FF0000"/>
                </a:solidFill>
                <a:latin typeface="メイリオ" panose="020B0604030504040204" pitchFamily="50" charset="-128"/>
                <a:ea typeface="メイリオ" panose="020B0604030504040204" pitchFamily="50" charset="-128"/>
              </a:rPr>
              <a:t>、</a:t>
            </a:r>
            <a:r>
              <a:rPr lang="ja-JP" altLang="en-US" sz="2400" dirty="0">
                <a:solidFill>
                  <a:srgbClr val="FF0000"/>
                </a:solidFill>
                <a:latin typeface="メイリオ" panose="020B0604030504040204" pitchFamily="50" charset="-128"/>
                <a:ea typeface="メイリオ" panose="020B0604030504040204" pitchFamily="50" charset="-128"/>
              </a:rPr>
              <a:t>昔のアスペルガー症候群、広汎性発達障害</a:t>
            </a:r>
            <a:r>
              <a:rPr lang="en-US" altLang="ja-JP" sz="2400" dirty="0">
                <a:solidFill>
                  <a:srgbClr val="FF0000"/>
                </a:solidFill>
                <a:latin typeface="メイリオ" panose="020B0604030504040204" pitchFamily="50" charset="-128"/>
                <a:ea typeface="メイリオ" panose="020B0604030504040204" pitchFamily="50" charset="-128"/>
              </a:rPr>
              <a:t>(</a:t>
            </a:r>
            <a:r>
              <a:rPr lang="ja-JP" altLang="en-US" sz="2400" dirty="0">
                <a:solidFill>
                  <a:srgbClr val="FF0000"/>
                </a:solidFill>
                <a:latin typeface="メイリオ" panose="020B0604030504040204" pitchFamily="50" charset="-128"/>
                <a:ea typeface="メイリオ" panose="020B0604030504040204" pitchFamily="50" charset="-128"/>
              </a:rPr>
              <a:t>筆者はこれ</a:t>
            </a:r>
            <a:r>
              <a:rPr lang="en-US" altLang="ja-JP" sz="2400" dirty="0">
                <a:solidFill>
                  <a:srgbClr val="FF0000"/>
                </a:solidFill>
                <a:latin typeface="メイリオ" panose="020B0604030504040204" pitchFamily="50" charset="-128"/>
                <a:ea typeface="メイリオ" panose="020B0604030504040204" pitchFamily="50" charset="-128"/>
              </a:rPr>
              <a:t>)</a:t>
            </a:r>
            <a:r>
              <a:rPr lang="en-US" altLang="ja-JP" sz="2400" b="1" dirty="0">
                <a:solidFill>
                  <a:srgbClr val="FF0000"/>
                </a:solidFill>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en-US" altLang="ja-JP" sz="2400" dirty="0">
                <a:latin typeface="メイリオ" panose="020B0604030504040204" pitchFamily="50" charset="-128"/>
                <a:ea typeface="メイリオ" panose="020B0604030504040204" pitchFamily="50" charset="-128"/>
              </a:rPr>
              <a:t>ASD</a:t>
            </a:r>
            <a:r>
              <a:rPr lang="ja-JP" altLang="en-US" sz="2400" dirty="0">
                <a:latin typeface="メイリオ" panose="020B0604030504040204" pitchFamily="50" charset="-128"/>
                <a:ea typeface="メイリオ" panose="020B0604030504040204" pitchFamily="50" charset="-128"/>
              </a:rPr>
              <a:t>は</a:t>
            </a:r>
            <a:r>
              <a:rPr lang="ja-JP" altLang="en-US" sz="2400" b="1" dirty="0">
                <a:solidFill>
                  <a:srgbClr val="0070C0"/>
                </a:solidFill>
                <a:latin typeface="メイリオ" panose="020B0604030504040204" pitchFamily="50" charset="-128"/>
                <a:ea typeface="メイリオ" panose="020B0604030504040204" pitchFamily="50" charset="-128"/>
              </a:rPr>
              <a:t>社会的コミュニケーションや行動</a:t>
            </a:r>
            <a:r>
              <a:rPr lang="ja-JP" altLang="en-US" sz="2400" dirty="0">
                <a:latin typeface="メイリオ" panose="020B0604030504040204" pitchFamily="50" charset="-128"/>
                <a:ea typeface="メイリオ" panose="020B0604030504040204" pitchFamily="50" charset="-128"/>
              </a:rPr>
              <a:t>に特徴的な違いを</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持ち、</a:t>
            </a:r>
            <a:r>
              <a:rPr lang="ja-JP" altLang="en-US" sz="2400" b="1" dirty="0">
                <a:latin typeface="メイリオ" panose="020B0604030504040204" pitchFamily="50" charset="-128"/>
                <a:ea typeface="メイリオ" panose="020B0604030504040204" pitchFamily="50" charset="-128"/>
              </a:rPr>
              <a:t>多様な支援</a:t>
            </a:r>
            <a:r>
              <a:rPr lang="ja-JP" altLang="en-US" sz="2400" dirty="0">
                <a:latin typeface="メイリオ" panose="020B0604030504040204" pitchFamily="50" charset="-128"/>
                <a:ea typeface="メイリオ" panose="020B0604030504040204" pitchFamily="50" charset="-128"/>
              </a:rPr>
              <a:t>が必要とされる。</a:t>
            </a:r>
            <a:endParaRPr lang="en-US" altLang="ja-JP" sz="2400"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endParaRPr lang="en-US" altLang="ja-JP" sz="2400" b="1"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注意欠如・多動症 </a:t>
            </a:r>
            <a:r>
              <a:rPr lang="en-US" altLang="ja-JP" sz="2400" b="1" dirty="0">
                <a:latin typeface="メイリオ" panose="020B0604030504040204" pitchFamily="50" charset="-128"/>
                <a:ea typeface="メイリオ" panose="020B0604030504040204" pitchFamily="50" charset="-128"/>
              </a:rPr>
              <a:t>(ADHD</a:t>
            </a:r>
            <a:r>
              <a:rPr lang="ja-JP" altLang="en-US" sz="2400" b="1"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昔の注意欠陥・多動性障害</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en-US" altLang="ja-JP" sz="2400" dirty="0">
                <a:latin typeface="メイリオ" panose="020B0604030504040204" pitchFamily="50" charset="-128"/>
                <a:ea typeface="メイリオ" panose="020B0604030504040204" pitchFamily="50" charset="-128"/>
              </a:rPr>
              <a:t>ADHD</a:t>
            </a:r>
            <a:r>
              <a:rPr lang="ja-JP" altLang="en-US" sz="2400" dirty="0">
                <a:latin typeface="メイリオ" panose="020B0604030504040204" pitchFamily="50" charset="-128"/>
                <a:ea typeface="メイリオ" panose="020B0604030504040204" pitchFamily="50" charset="-128"/>
              </a:rPr>
              <a:t>は</a:t>
            </a:r>
            <a:r>
              <a:rPr lang="ja-JP" altLang="en-US" sz="2400" b="1" dirty="0">
                <a:solidFill>
                  <a:srgbClr val="0070C0"/>
                </a:solidFill>
                <a:latin typeface="メイリオ" panose="020B0604030504040204" pitchFamily="50" charset="-128"/>
                <a:ea typeface="メイリオ" panose="020B0604030504040204" pitchFamily="50" charset="-128"/>
              </a:rPr>
              <a:t>注意力の欠如、多動性や衝動性</a:t>
            </a:r>
            <a:r>
              <a:rPr lang="ja-JP" altLang="en-US" sz="2400" dirty="0">
                <a:latin typeface="メイリオ" panose="020B0604030504040204" pitchFamily="50" charset="-128"/>
                <a:ea typeface="メイリオ" panose="020B0604030504040204" pitchFamily="50" charset="-128"/>
              </a:rPr>
              <a:t>を特徴とし、</a:t>
            </a: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日常生活での対応</a:t>
            </a:r>
            <a:r>
              <a:rPr lang="ja-JP" altLang="en-US" sz="2400" dirty="0">
                <a:latin typeface="メイリオ" panose="020B0604030504040204" pitchFamily="50" charset="-128"/>
                <a:ea typeface="メイリオ" panose="020B0604030504040204" pitchFamily="50" charset="-128"/>
              </a:rPr>
              <a:t>が求められる。</a:t>
            </a:r>
            <a:br>
              <a:rPr lang="en-US" altLang="ja-JP" sz="2400"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限局的学習症</a:t>
            </a:r>
            <a:r>
              <a:rPr lang="en-US" altLang="ja-JP" sz="2400" b="1" dirty="0">
                <a:latin typeface="メイリオ" panose="020B0604030504040204" pitchFamily="50" charset="-128"/>
                <a:ea typeface="メイリオ" panose="020B0604030504040204" pitchFamily="50" charset="-128"/>
              </a:rPr>
              <a:t>(SLD</a:t>
            </a:r>
            <a:r>
              <a:rPr lang="ja-JP" altLang="en-US" sz="2400" b="1"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昔の学習障害</a:t>
            </a:r>
            <a:r>
              <a:rPr lang="en-US" altLang="ja-JP" sz="2400" dirty="0">
                <a:latin typeface="メイリオ" panose="020B0604030504040204" pitchFamily="50" charset="-128"/>
                <a:ea typeface="メイリオ" panose="020B0604030504040204" pitchFamily="50" charset="-128"/>
              </a:rPr>
              <a:t>,LD</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a:t>
            </a:r>
          </a:p>
          <a:p>
            <a:pPr marL="0" lvl="1" indent="0">
              <a:buFont typeface="Arial" panose="020B0604020202020204" pitchFamily="34" charset="0"/>
              <a:buNone/>
            </a:pPr>
            <a:r>
              <a:rPr lang="en-US" altLang="ja-JP" sz="2400" dirty="0">
                <a:latin typeface="メイリオ" panose="020B0604030504040204" pitchFamily="50" charset="-128"/>
                <a:ea typeface="メイリオ" panose="020B0604030504040204" pitchFamily="50" charset="-128"/>
              </a:rPr>
              <a:t>SLD</a:t>
            </a:r>
            <a:r>
              <a:rPr lang="ja-JP" altLang="en-US" sz="2400" dirty="0">
                <a:latin typeface="メイリオ" panose="020B0604030504040204" pitchFamily="50" charset="-128"/>
                <a:ea typeface="メイリオ" panose="020B0604030504040204" pitchFamily="50" charset="-128"/>
              </a:rPr>
              <a:t>は</a:t>
            </a:r>
            <a:r>
              <a:rPr lang="ja-JP" altLang="en-US" sz="2400" b="1" dirty="0">
                <a:solidFill>
                  <a:srgbClr val="0070C0"/>
                </a:solidFill>
                <a:latin typeface="メイリオ" panose="020B0604030504040204" pitchFamily="50" charset="-128"/>
                <a:ea typeface="メイリオ" panose="020B0604030504040204" pitchFamily="50" charset="-128"/>
              </a:rPr>
              <a:t>読み書きや計算など特定の学習能力</a:t>
            </a:r>
            <a:br>
              <a:rPr lang="en-US" altLang="ja-JP" sz="2400" b="1"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に困難があり、</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それぞれに</a:t>
            </a:r>
            <a:r>
              <a:rPr lang="ja-JP" altLang="en-US" sz="2400" b="1" dirty="0">
                <a:latin typeface="メイリオ" panose="020B0604030504040204" pitchFamily="50" charset="-128"/>
                <a:ea typeface="メイリオ" panose="020B0604030504040204" pitchFamily="50" charset="-128"/>
              </a:rPr>
              <a:t>適した支援</a:t>
            </a:r>
            <a:r>
              <a:rPr lang="ja-JP" altLang="en-US" sz="2400" dirty="0">
                <a:latin typeface="メイリオ" panose="020B0604030504040204" pitchFamily="50" charset="-128"/>
                <a:ea typeface="メイリオ" panose="020B0604030504040204" pitchFamily="50" charset="-128"/>
              </a:rPr>
              <a:t>が重要である。</a:t>
            </a:r>
            <a:endParaRPr kumimoji="1" lang="en-US" altLang="ja-JP" sz="2400" dirty="0">
              <a:latin typeface="メイリオ" panose="020B0604030504040204" pitchFamily="50" charset="-128"/>
              <a:ea typeface="メイリオ" panose="020B0604030504040204" pitchFamily="50" charset="-128"/>
            </a:endParaRPr>
          </a:p>
          <a:p>
            <a:pPr marL="0" lvl="1" indent="0">
              <a:buFont typeface="Arial" panose="020B0604020202020204" pitchFamily="34" charset="0"/>
              <a:buNone/>
            </a:pPr>
            <a:r>
              <a:rPr kumimoji="1" lang="ja-JP" altLang="en-US" sz="2400" dirty="0">
                <a:latin typeface="メイリオ" panose="020B0604030504040204" pitchFamily="50" charset="-128"/>
                <a:ea typeface="メイリオ" panose="020B0604030504040204" pitchFamily="50" charset="-128"/>
              </a:rPr>
              <a:t>■など</a:t>
            </a:r>
          </a:p>
        </p:txBody>
      </p:sp>
      <p:sp>
        <p:nvSpPr>
          <p:cNvPr id="7" name="テキスト ボックス 6">
            <a:extLst>
              <a:ext uri="{FF2B5EF4-FFF2-40B4-BE49-F238E27FC236}">
                <a16:creationId xmlns:a16="http://schemas.microsoft.com/office/drawing/2014/main" id="{CDEB863A-0223-0F09-3A44-EAD2A0EA7D0E}"/>
              </a:ext>
            </a:extLst>
          </p:cNvPr>
          <p:cNvSpPr txBox="1"/>
          <p:nvPr/>
        </p:nvSpPr>
        <p:spPr>
          <a:xfrm>
            <a:off x="8558577" y="1575704"/>
            <a:ext cx="4352141"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発達障害にはほかにもいろいろな</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種類があるが、</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重なることも珍しくない。</a:t>
            </a:r>
            <a:endParaRPr lang="en-US" altLang="ja-JP"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DBF8658E-8EA6-24BC-4E9C-CE9335163C9D}"/>
              </a:ext>
            </a:extLst>
          </p:cNvPr>
          <p:cNvGrpSpPr/>
          <p:nvPr/>
        </p:nvGrpSpPr>
        <p:grpSpPr>
          <a:xfrm>
            <a:off x="8081005" y="2479712"/>
            <a:ext cx="3651267" cy="3354871"/>
            <a:chOff x="940458" y="2322730"/>
            <a:chExt cx="3651267" cy="3354871"/>
          </a:xfrm>
        </p:grpSpPr>
        <p:sp>
          <p:nvSpPr>
            <p:cNvPr id="10" name="楕円 9">
              <a:extLst>
                <a:ext uri="{FF2B5EF4-FFF2-40B4-BE49-F238E27FC236}">
                  <a16:creationId xmlns:a16="http://schemas.microsoft.com/office/drawing/2014/main" id="{96F4204A-75E4-7FA9-498B-F8D0AC50947C}"/>
                </a:ext>
              </a:extLst>
            </p:cNvPr>
            <p:cNvSpPr/>
            <p:nvPr/>
          </p:nvSpPr>
          <p:spPr>
            <a:xfrm>
              <a:off x="940458" y="3337601"/>
              <a:ext cx="2160000" cy="2160000"/>
            </a:xfrm>
            <a:prstGeom prst="ellipse">
              <a:avLst/>
            </a:prstGeom>
            <a:solidFill>
              <a:schemeClr val="accent1">
                <a:alpha val="69804"/>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a:latin typeface="メイリオ" panose="020B0604030504040204" pitchFamily="50" charset="-128"/>
                  <a:ea typeface="メイリオ" panose="020B0604030504040204" pitchFamily="50" charset="-128"/>
                </a:rPr>
                <a:t>注意欠陥・　　</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多動症</a:t>
              </a:r>
              <a:endParaRPr kumimoji="1" lang="en-US" altLang="ja-JP" dirty="0">
                <a:latin typeface="メイリオ" panose="020B0604030504040204" pitchFamily="50" charset="-128"/>
                <a:ea typeface="メイリオ" panose="020B0604030504040204" pitchFamily="50" charset="-128"/>
              </a:endParaRPr>
            </a:p>
            <a:p>
              <a:pPr algn="ctr"/>
              <a:r>
                <a:rPr lang="en-US" altLang="ja-JP" dirty="0">
                  <a:latin typeface="メイリオ" panose="020B0604030504040204" pitchFamily="50" charset="-128"/>
                  <a:ea typeface="メイリオ" panose="020B0604030504040204" pitchFamily="50" charset="-128"/>
                </a:rPr>
                <a:t>(ADHD)</a:t>
              </a:r>
              <a:endParaRPr kumimoji="1" lang="ja-JP" altLang="en-US" dirty="0">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0F4D8155-7718-8A50-FFAD-16AD87135F28}"/>
                </a:ext>
              </a:extLst>
            </p:cNvPr>
            <p:cNvSpPr/>
            <p:nvPr/>
          </p:nvSpPr>
          <p:spPr>
            <a:xfrm>
              <a:off x="2560458" y="4237601"/>
              <a:ext cx="1440000" cy="1440000"/>
            </a:xfrm>
            <a:prstGeom prst="ellipse">
              <a:avLst/>
            </a:prstGeom>
            <a:solidFill>
              <a:srgbClr val="00B050">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限局的</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学習症</a:t>
              </a:r>
              <a:r>
                <a:rPr kumimoji="1" lang="en-US" altLang="ja-JP" dirty="0">
                  <a:latin typeface="メイリオ" panose="020B0604030504040204" pitchFamily="50" charset="-128"/>
                  <a:ea typeface="メイリオ" panose="020B0604030504040204" pitchFamily="50" charset="-128"/>
                </a:rPr>
                <a:t>(SLD)</a:t>
              </a:r>
              <a:endParaRPr kumimoji="1" lang="ja-JP" altLang="en-US" dirty="0">
                <a:latin typeface="メイリオ" panose="020B0604030504040204" pitchFamily="50" charset="-128"/>
                <a:ea typeface="メイリオ" panose="020B0604030504040204" pitchFamily="50" charset="-128"/>
              </a:endParaRPr>
            </a:p>
          </p:txBody>
        </p:sp>
        <p:sp>
          <p:nvSpPr>
            <p:cNvPr id="13" name="星: 7 pt 12">
              <a:extLst>
                <a:ext uri="{FF2B5EF4-FFF2-40B4-BE49-F238E27FC236}">
                  <a16:creationId xmlns:a16="http://schemas.microsoft.com/office/drawing/2014/main" id="{D9F9FB01-0F97-5631-43E0-6A145A6CB692}"/>
                </a:ext>
              </a:extLst>
            </p:cNvPr>
            <p:cNvSpPr/>
            <p:nvPr/>
          </p:nvSpPr>
          <p:spPr>
            <a:xfrm>
              <a:off x="2000925" y="2322730"/>
              <a:ext cx="2590800" cy="2331720"/>
            </a:xfrm>
            <a:prstGeom prst="star7">
              <a:avLst/>
            </a:prstGeom>
            <a:solidFill>
              <a:srgbClr val="FF0000">
                <a:alpha val="70000"/>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b="1" dirty="0">
                <a:latin typeface="メイリオ" panose="020B0604030504040204" pitchFamily="50" charset="-128"/>
                <a:ea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rPr>
                <a:t>自閉スペク　　</a:t>
              </a:r>
              <a:endParaRPr lang="en-US" altLang="ja-JP" b="1" dirty="0">
                <a:latin typeface="メイリオ" panose="020B0604030504040204" pitchFamily="50" charset="-128"/>
                <a:ea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rPr>
                <a:t>　トラム症</a:t>
              </a:r>
              <a:endParaRPr lang="en-US" altLang="ja-JP" b="1" dirty="0">
                <a:latin typeface="メイリオ" panose="020B0604030504040204" pitchFamily="50" charset="-128"/>
                <a:ea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rPr>
                <a:t>　　</a:t>
              </a:r>
              <a:r>
                <a:rPr lang="en-US" altLang="ja-JP" b="1" dirty="0">
                  <a:latin typeface="メイリオ" panose="020B0604030504040204" pitchFamily="50" charset="-128"/>
                  <a:ea typeface="メイリオ" panose="020B0604030504040204" pitchFamily="50" charset="-128"/>
                </a:rPr>
                <a:t>(ASD)</a:t>
              </a:r>
            </a:p>
          </p:txBody>
        </p:sp>
      </p:grpSp>
      <p:sp>
        <p:nvSpPr>
          <p:cNvPr id="16" name="日付プレースホルダー 15">
            <a:extLst>
              <a:ext uri="{FF2B5EF4-FFF2-40B4-BE49-F238E27FC236}">
                <a16:creationId xmlns:a16="http://schemas.microsoft.com/office/drawing/2014/main" id="{FA6F9ECB-646D-2079-1BE8-E962737E23DF}"/>
              </a:ext>
            </a:extLst>
          </p:cNvPr>
          <p:cNvSpPr>
            <a:spLocks noGrp="1"/>
          </p:cNvSpPr>
          <p:nvPr>
            <p:ph type="dt" sz="half" idx="10"/>
          </p:nvPr>
        </p:nvSpPr>
        <p:spPr/>
        <p:txBody>
          <a:bodyPr/>
          <a:lstStyle/>
          <a:p>
            <a:r>
              <a:rPr lang="en-US" altLang="ja-JP"/>
              <a:t>7 Sep. 2025</a:t>
            </a:r>
            <a:endParaRPr lang="ja-JP" altLang="en-US" dirty="0"/>
          </a:p>
        </p:txBody>
      </p:sp>
      <p:sp>
        <p:nvSpPr>
          <p:cNvPr id="2" name="スライド番号プレースホルダー 1">
            <a:extLst>
              <a:ext uri="{FF2B5EF4-FFF2-40B4-BE49-F238E27FC236}">
                <a16:creationId xmlns:a16="http://schemas.microsoft.com/office/drawing/2014/main" id="{554F60A8-B94C-5E98-F99F-12BDC629A741}"/>
              </a:ext>
            </a:extLst>
          </p:cNvPr>
          <p:cNvSpPr>
            <a:spLocks noGrp="1"/>
          </p:cNvSpPr>
          <p:nvPr>
            <p:ph type="sldNum" sz="quarter" idx="4"/>
          </p:nvPr>
        </p:nvSpPr>
        <p:spPr/>
        <p:txBody>
          <a:bodyPr/>
          <a:lstStyle/>
          <a:p>
            <a:fld id="{0FC7BD1B-E960-41A9-9552-6F9FCDC397B9}" type="slidenum">
              <a:rPr lang="ja-JP" altLang="en-US" b="1" smtClean="0"/>
              <a:pPr/>
              <a:t>8</a:t>
            </a:fld>
            <a:r>
              <a:rPr lang="en-US" altLang="ja-JP" sz="1800"/>
              <a:t>/32</a:t>
            </a:r>
            <a:endParaRPr lang="ja-JP" altLang="en-US" sz="1800" dirty="0"/>
          </a:p>
        </p:txBody>
      </p:sp>
    </p:spTree>
    <p:extLst>
      <p:ext uri="{BB962C8B-B14F-4D97-AF65-F5344CB8AC3E}">
        <p14:creationId xmlns:p14="http://schemas.microsoft.com/office/powerpoint/2010/main" val="410743103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C995E-1ABA-F74A-F05B-6E12157F0F9F}"/>
            </a:ext>
          </a:extLst>
        </p:cNvPr>
        <p:cNvGrpSpPr/>
        <p:nvPr/>
      </p:nvGrpSpPr>
      <p:grpSpPr>
        <a:xfrm>
          <a:off x="0" y="0"/>
          <a:ext cx="0" cy="0"/>
          <a:chOff x="0" y="0"/>
          <a:chExt cx="0" cy="0"/>
        </a:xfrm>
      </p:grpSpPr>
      <p:pic>
        <p:nvPicPr>
          <p:cNvPr id="3" name="コンテンツ プレースホルダー 4" descr="キッチンで息子の宿題を手伝う優しい母親。食卓で息子の宿題を手伝う母親。子どもたちの創造性。自宅の台所で息子の宿題を手伝う笑顔の母親のポートレート">
            <a:extLst>
              <a:ext uri="{FF2B5EF4-FFF2-40B4-BE49-F238E27FC236}">
                <a16:creationId xmlns:a16="http://schemas.microsoft.com/office/drawing/2014/main" id="{5A638DA6-4563-E4FC-7DC3-03598BE33E84}"/>
              </a:ext>
            </a:extLst>
          </p:cNvPr>
          <p:cNvPicPr>
            <a:picLocks noChangeAspect="1"/>
          </p:cNvPicPr>
          <p:nvPr/>
        </p:nvPicPr>
        <p:blipFill>
          <a:blip r:embed="rId3"/>
          <a:srcRect l="38057" t="10515" r="27336" b="201"/>
          <a:stretch>
            <a:fillRect/>
          </a:stretch>
        </p:blipFill>
        <p:spPr>
          <a:xfrm>
            <a:off x="20" y="739010"/>
            <a:ext cx="3578017" cy="6156977"/>
          </a:xfrm>
          <a:prstGeom prst="rect">
            <a:avLst/>
          </a:prstGeom>
        </p:spPr>
      </p:pic>
      <p:sp>
        <p:nvSpPr>
          <p:cNvPr id="14" name="タイトル 1">
            <a:extLst>
              <a:ext uri="{FF2B5EF4-FFF2-40B4-BE49-F238E27FC236}">
                <a16:creationId xmlns:a16="http://schemas.microsoft.com/office/drawing/2014/main" id="{F5568B01-69F6-2F97-A97F-CC1E4347C635}"/>
              </a:ext>
            </a:extLst>
          </p:cNvPr>
          <p:cNvSpPr txBox="1">
            <a:spLocks/>
          </p:cNvSpPr>
          <p:nvPr/>
        </p:nvSpPr>
        <p:spPr>
          <a:xfrm>
            <a:off x="838200" y="237286"/>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360EB604-B18D-C84B-BA22-781FDF108EF3}"/>
              </a:ext>
            </a:extLst>
          </p:cNvPr>
          <p:cNvCxnSpPr>
            <a:cxnSpLocks/>
          </p:cNvCxnSpPr>
          <p:nvPr/>
        </p:nvCxnSpPr>
        <p:spPr>
          <a:xfrm>
            <a:off x="0" y="74032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矢印: 五方向 11">
            <a:extLst>
              <a:ext uri="{FF2B5EF4-FFF2-40B4-BE49-F238E27FC236}">
                <a16:creationId xmlns:a16="http://schemas.microsoft.com/office/drawing/2014/main" id="{5CEF1F01-7E58-C99E-99E0-CCF575AE512B}"/>
              </a:ext>
            </a:extLst>
          </p:cNvPr>
          <p:cNvSpPr/>
          <p:nvPr/>
        </p:nvSpPr>
        <p:spPr>
          <a:xfrm>
            <a:off x="0" y="133361"/>
            <a:ext cx="731520" cy="606968"/>
          </a:xfrm>
          <a:prstGeom prst="homePlate">
            <a:avLst>
              <a:gd name="adj" fmla="val 483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C3234D29-C9D3-8265-76D6-ED709ACD8BC4}"/>
              </a:ext>
            </a:extLst>
          </p:cNvPr>
          <p:cNvSpPr txBox="1">
            <a:spLocks/>
          </p:cNvSpPr>
          <p:nvPr/>
        </p:nvSpPr>
        <p:spPr>
          <a:xfrm>
            <a:off x="866775" y="238599"/>
            <a:ext cx="9616133" cy="5030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dirty="0">
                <a:solidFill>
                  <a:srgbClr val="002060"/>
                </a:solidFill>
                <a:latin typeface="メイリオ"/>
                <a:ea typeface="メイリオ"/>
              </a:rPr>
              <a:t>1.3. </a:t>
            </a:r>
            <a:r>
              <a:rPr lang="ja-JP" altLang="en-US" sz="2400" b="1" dirty="0">
                <a:solidFill>
                  <a:srgbClr val="002060"/>
                </a:solidFill>
                <a:latin typeface="メイリオ"/>
                <a:ea typeface="メイリオ"/>
              </a:rPr>
              <a:t>発達障害の検査と診断基準</a:t>
            </a:r>
          </a:p>
        </p:txBody>
      </p:sp>
      <p:graphicFrame>
        <p:nvGraphicFramePr>
          <p:cNvPr id="2" name="コンテンツ プレースホルダー 4">
            <a:extLst>
              <a:ext uri="{FF2B5EF4-FFF2-40B4-BE49-F238E27FC236}">
                <a16:creationId xmlns:a16="http://schemas.microsoft.com/office/drawing/2014/main" id="{260117DD-02EB-CBB8-9F83-993008C68AE0}"/>
              </a:ext>
            </a:extLst>
          </p:cNvPr>
          <p:cNvGraphicFramePr>
            <a:graphicFrameLocks noGrp="1"/>
          </p:cNvGraphicFramePr>
          <p:nvPr>
            <p:ph idx="1"/>
            <p:extLst>
              <p:ext uri="{D42A27DB-BD31-4B8C-83A1-F6EECF244321}">
                <p14:modId xmlns:p14="http://schemas.microsoft.com/office/powerpoint/2010/main" val="264269823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699666" y="839532"/>
          <a:ext cx="8115104" cy="5861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日付プレースホルダー 6">
            <a:extLst>
              <a:ext uri="{FF2B5EF4-FFF2-40B4-BE49-F238E27FC236}">
                <a16:creationId xmlns:a16="http://schemas.microsoft.com/office/drawing/2014/main" id="{96BFFB5E-27AD-2156-A5F4-4E3D6927D7A6}"/>
              </a:ext>
            </a:extLst>
          </p:cNvPr>
          <p:cNvSpPr>
            <a:spLocks noGrp="1"/>
          </p:cNvSpPr>
          <p:nvPr>
            <p:ph type="dt" sz="half" idx="10"/>
          </p:nvPr>
        </p:nvSpPr>
        <p:spPr/>
        <p:txBody>
          <a:bodyPr/>
          <a:lstStyle/>
          <a:p>
            <a:r>
              <a:rPr lang="en-US" altLang="ja-JP">
                <a:solidFill>
                  <a:schemeClr val="bg1"/>
                </a:solidFill>
              </a:rPr>
              <a:t>7 Sep. 2025</a:t>
            </a:r>
            <a:endParaRPr lang="ja-JP" altLang="en-US" dirty="0">
              <a:solidFill>
                <a:schemeClr val="bg1"/>
              </a:solidFill>
            </a:endParaRPr>
          </a:p>
        </p:txBody>
      </p:sp>
      <p:sp>
        <p:nvSpPr>
          <p:cNvPr id="8" name="スライド番号プレースホルダー 7">
            <a:extLst>
              <a:ext uri="{FF2B5EF4-FFF2-40B4-BE49-F238E27FC236}">
                <a16:creationId xmlns:a16="http://schemas.microsoft.com/office/drawing/2014/main" id="{C9474297-E7C3-C5ED-979D-CE09E10E6601}"/>
              </a:ext>
            </a:extLst>
          </p:cNvPr>
          <p:cNvSpPr>
            <a:spLocks noGrp="1"/>
          </p:cNvSpPr>
          <p:nvPr>
            <p:ph type="sldNum" sz="quarter" idx="4"/>
          </p:nvPr>
        </p:nvSpPr>
        <p:spPr/>
        <p:txBody>
          <a:bodyPr/>
          <a:lstStyle/>
          <a:p>
            <a:fld id="{0FC7BD1B-E960-41A9-9552-6F9FCDC397B9}" type="slidenum">
              <a:rPr lang="ja-JP" altLang="en-US" b="1" smtClean="0"/>
              <a:pPr/>
              <a:t>9</a:t>
            </a:fld>
            <a:r>
              <a:rPr lang="en-US" altLang="ja-JP" sz="1800"/>
              <a:t>/32</a:t>
            </a:r>
            <a:endParaRPr lang="ja-JP" altLang="en-US" sz="1800" dirty="0"/>
          </a:p>
        </p:txBody>
      </p:sp>
    </p:spTree>
    <p:extLst>
      <p:ext uri="{BB962C8B-B14F-4D97-AF65-F5344CB8AC3E}">
        <p14:creationId xmlns:p14="http://schemas.microsoft.com/office/powerpoint/2010/main" val="1677079325"/>
      </p:ext>
    </p:extLst>
  </p:cSld>
  <p:clrMapOvr>
    <a:masterClrMapping/>
  </p:clrMapOvr>
  <p:transition spd="slow"/>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2046</TotalTime>
  <Words>5126</Words>
  <Application>Microsoft Office PowerPoint</Application>
  <PresentationFormat>ワイド画面</PresentationFormat>
  <Paragraphs>428</Paragraphs>
  <Slides>32</Slides>
  <Notes>32</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0" baseType="lpstr">
      <vt:lpstr>ＭＳ ゴシック</vt:lpstr>
      <vt:lpstr>MyricaM M</vt:lpstr>
      <vt:lpstr>メイリオ</vt:lpstr>
      <vt:lpstr>游ゴシック</vt:lpstr>
      <vt:lpstr>游ゴシック Light</vt:lpstr>
      <vt:lpstr>Arial</vt:lpstr>
      <vt:lpstr>Office テーマ</vt:lpstr>
      <vt:lpstr>Acrobat Document</vt:lpstr>
      <vt:lpstr>7 Sep. 2025  / インスピRoom講話資料  発達障害とくに自閉 スペクトラム症+α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ke-shimokawa</dc:creator>
  <cp:lastModifiedBy>Sei-ichi Tanabe-Tanabu</cp:lastModifiedBy>
  <cp:revision>137</cp:revision>
  <cp:lastPrinted>2025-09-07T03:54:05Z</cp:lastPrinted>
  <dcterms:created xsi:type="dcterms:W3CDTF">2021-08-22T00:11:03Z</dcterms:created>
  <dcterms:modified xsi:type="dcterms:W3CDTF">2025-09-07T04:10:07Z</dcterms:modified>
</cp:coreProperties>
</file>